
<file path=[Content_Types].xml><?xml version="1.0" encoding="utf-8"?>
<Types xmlns="http://schemas.openxmlformats.org/package/2006/content-types">
  <Default Extension="avif" ContentType="image/avi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43" r:id="rId2"/>
    <p:sldId id="517" r:id="rId3"/>
    <p:sldId id="514" r:id="rId4"/>
    <p:sldId id="522" r:id="rId5"/>
    <p:sldId id="278" r:id="rId6"/>
    <p:sldId id="442" r:id="rId7"/>
    <p:sldId id="530" r:id="rId8"/>
    <p:sldId id="449" r:id="rId9"/>
    <p:sldId id="519" r:id="rId10"/>
    <p:sldId id="506" r:id="rId11"/>
    <p:sldId id="507" r:id="rId12"/>
    <p:sldId id="539" r:id="rId13"/>
    <p:sldId id="511" r:id="rId14"/>
    <p:sldId id="538" r:id="rId15"/>
    <p:sldId id="513" r:id="rId16"/>
    <p:sldId id="544" r:id="rId17"/>
    <p:sldId id="523" r:id="rId18"/>
    <p:sldId id="301" r:id="rId19"/>
    <p:sldId id="516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5A6528E-A2AE-4A2B-A364-A60908A4DB43}">
          <p14:sldIdLst>
            <p14:sldId id="543"/>
            <p14:sldId id="517"/>
            <p14:sldId id="514"/>
            <p14:sldId id="522"/>
            <p14:sldId id="278"/>
            <p14:sldId id="442"/>
            <p14:sldId id="530"/>
            <p14:sldId id="449"/>
            <p14:sldId id="519"/>
            <p14:sldId id="506"/>
            <p14:sldId id="507"/>
            <p14:sldId id="539"/>
            <p14:sldId id="511"/>
            <p14:sldId id="538"/>
            <p14:sldId id="513"/>
            <p14:sldId id="544"/>
            <p14:sldId id="523"/>
            <p14:sldId id="301"/>
            <p14:sldId id="516"/>
          </p14:sldIdLst>
        </p14:section>
        <p14:section name="Oddíl bez názvu" id="{7A42DDC4-9794-4AF9-B68C-BBFF770326E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š Gál" initials="LG" lastIdx="2" clrIdx="0">
    <p:extLst>
      <p:ext uri="{19B8F6BF-5375-455C-9EA6-DF929625EA0E}">
        <p15:presenceInfo xmlns:p15="http://schemas.microsoft.com/office/powerpoint/2012/main" userId="27ab04243ea7ae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6T13:15:42.141" idx="2">
    <p:pos x="10" y="10"/>
    <p:text>https://pdf.sciencedirectassets.com/277910/1-s2.0-S1876610217X00167/1-s2.0-S187661021732725X/main.pdf?X-Amz-Security-Token=IQoJb3JpZ2luX2VjEFsaCXVzLWVhc3QtMSJIMEYCIQC2uj%2FzkarfW7pwY4Rh%2BXpl4pffTef%2FpIcWz4zEj4ZmEAIhAKYFJEIgNE24slh1DrNHUa6z0W6EllTbhlSqPlyAy24DKrIFCHQQBRoMMDU5MDAzNTQ2ODY1IgwOG0851N7Rt3F%2BAUoqjwX9IgtT4NE9tc9Uud7Hzlxfyl3EelrA6b3pFE9uLdgc%2BdA5Kmkn2F6FsMsS9guqFvS%2B%2FK8Lp%2BsjP6Q9eX3GnuLysOpliLBqv0t%2BfKOdzDmhkLzQu3Y0UL%2FF3cGEiNHCKK1X2koAgiG%2B%2BJHC9H6oD%2F9EhDbF7eLCSJMTIFg3oi8Vfw18Fwd6llPzC4V%2FbJZ%2BPrxdIE%2FXR8L%2BYoDxpZEL7bg1OZ16yFY%2BkISlU1qYGI%2FiDQ%2FoETuSqafAfb0Y3LsCl0thQNWrvhOU6rmXAVPMANA5eVYmaU0DpgetPVuu84cyaxMa9Y4Wy9ACp3KvDJmB81OCAi5%2BvuFAhR1Qmxo%2BVHvKd8tCdJ4dOkjGnEBlge9NUEW4i4yVpGTX4ZmCTonKPHjMh%2BRJ3HNxLv878zxrH034FMF77eGJ4A5HuZ12egCwDFwz9uMD%2BPKG9ODZx7Msa4WlMldexIkJMcK1IlqCeVuouXwM32dIJQ6MCu%2FTx9BGABINfHJ82%2FCrpEMQOhvun2QoFxKIyd4tOxd1XBioy0AOuu%2FY7ySQhbq4r6BwIl5HQQyQ1cRxDIaJ%2FkpCv0HIQG4Z71mJHeXKl6tvE3j%2BVRPyC9NeIItz7976sEdD6R9v0Er5HakzvLPVPsbxdZN%2B4z4MiJew3Mp4MD0s8KEJO%2BHyrw2wkkKjPCoQpsHPpbXKJuIrmv6v7iwMH0mRI7Ua7bR3nk3RGaOxWJFG309QWgwhJ4KXPaiytuFFYbbTogPYKgu9fcPBJlrXdlIXfPtpM4w7zvnwb09G7QNqlQMDv%2FdeA8nhiQBNi%2B3kM04XwexpxrRpAtb2Nq6Cfvf0%2FLRrtY37pcho%2B3gNOZC%2BVtsEzk6bVXVyhgZqbxLUZK0mv59BMMCktKkGOrABG7VMOdC4VpK37xYQKcyLw%2Ffus5%2FY0iWRGdwlF1VSNh2om70qP3ZLPxl1Bq82i38bMHEEGm9N26h%2FHmXlOVSadZUdV5IDIuEjpehITN%2BmkzQXkZZx3MBUtlg%2BiWITMndlQWrQP2b6ROr7OvAS1kbXFtIPzjFdi2duY%2FBy1S5vXluFuWqcptED0erRIhwemDe2lUxFyDwhbvEutxmD4zvgmUee3ao9qr2JRjPJ%2FnGIYr8%3D&amp;X-Amz-Algorithm=AWS4-HMAC-SHA256&amp;X-Amz-Date=20231016T111233Z&amp;X-Amz-SignedHeaders=host&amp;X-Amz-Expires=300&amp;X-Amz-Credential=ASIAQ3PHCVTY7T4QRSFW%2F20231016%2Fus-east-1%2Fs3%2Faws4_request&amp;X-Amz-Signature=420e69e4ce2d6e97df1e449507fdc4735ca75782f5404b7d64d6469f486dcce3&amp;hash=780baf770973bc9d54089f5e1ece1197aaf88cd95be76da99e79eb297f12e37f&amp;host=68042c943591013ac2b2430a89b270f6af2c76d8dfd086a07176afe7c76c2c61&amp;pii=S187661021732725X&amp;tid=spdf-f8944790-7ddc-4adc-bbe6-19aaba351dda&amp;sid=bc899aa2111a21421a28ecc620aca427739egxrqb&amp;type=client&amp;tsoh=d3d3LnNjaWVuY2VkaXJlY3QuY29t&amp;ua=05195751550100015f50&amp;rr=816fde10ceaeb330&amp;cc=cz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ACF18-2132-44E3-88E7-8C4FEBD9B5CD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1C134-8675-4F31-A14C-BD1AF47EA2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035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1C134-8675-4F31-A14C-BD1AF47EA22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39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6782-9E5D-4364-BE36-6E80BD7527A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3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1C134-8675-4F31-A14C-BD1AF47EA22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271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1C134-8675-4F31-A14C-BD1AF47EA22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95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6782-9E5D-4364-BE36-6E80BD7527A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86662-9E8C-E8E4-0678-75753DD11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CAE0BB-E4C8-8440-6D64-2B140BB70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5439AA-A062-21E4-42A8-DF29D312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F0C669-DE1E-36FF-5D9C-3CA372EB3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0B6C7-9F12-FF76-7AD6-2D97BDC5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32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39235-F4F3-D8B7-872C-4C0A0DE0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CE5674-53FA-B995-4380-41575CE28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F18225-91B1-A93A-5CF6-BE4623F9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626F3-4ED7-355B-BB78-EFB14E92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21B7FD-5576-F9F9-879A-0DC0AC9D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49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EB15CA-4DB4-88AB-23AB-A0B4E10FD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81324B-8954-3ABD-7FEF-18D22FD75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698CD-9D8F-A380-4161-2CA892E7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5BB06D-9FC1-AAD5-1EF0-E996EE82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BEC703-82B4-2FA8-0710-F2998A9B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1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C961E-79BE-DB59-D088-5F644772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E60EEE-2C28-4BAB-0CC2-9E9EB0DA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A8253C-48D8-7D13-5042-28103C44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6CC342-E84D-CDAD-3E3B-2CF0A4E7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AE0705-4534-1917-9396-4ED613C7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69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613C6-121C-419F-EA99-A3BEFC44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D5DFFC-E63B-86B3-55D4-9DA0332E1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7F51FA-EBDE-6D3A-940A-E2E25389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6069D9-5E52-2C77-A983-75CE55B6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6A534-EA03-CDB3-4DBC-E87D687A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5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A51BC-9D84-DD85-6A9E-C73B50CA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990B9-D2CB-1752-5701-27006E678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F684FF-0261-1AA3-7925-1195793C5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6D91684-B7D1-473F-C5C6-3A36D92E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24073-64A9-8614-C896-B0D74FE74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A58977-DDF9-B41C-A76E-962B4AB1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27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BACC2-5CDC-66F4-83AD-CF050333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C4EB75-145A-8150-4A61-666B5C59D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9914B7-24DA-6FC7-5B6F-7B3115903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65A0E4-F5D7-5084-0A9C-B2A767F82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BB5BCC-44A9-E88F-C08B-11C47092EF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6F380F9-20CC-D19B-89FD-97CB3714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8983CF-EAFD-8A4E-B489-5D89037C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79E6B2-5E1D-94F7-A935-B0DAE8B6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73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63ACD0-E383-0B76-8673-24CF4D11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77E5E79-ACC1-CFFB-016D-E4F02331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FF364D8-32A4-57A6-79EE-7D849289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65AE628-DDB7-F5A3-3CC3-C1178081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8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E5E95E-235D-0A4A-1221-61DF1916C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BC8AD81-0F68-7E82-6F2F-EF136888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662578A-7CFD-2F47-2FD3-F24BE7D7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09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80086-C48E-4F2F-0905-8860CC44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0A4BE1-DEA9-5F89-F913-01196C0AA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1980BF-DF1A-06BD-8A17-26F6FC477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E5B062-9D73-27B8-8B4F-AFDED7C41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6FE4B7-2863-3F4C-D141-F9E789EC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FD60F2-2C38-2921-0711-2DEE18D0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FFA69-6F49-E8A4-147D-1A50B4D3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1D66B5-0165-E94F-9394-EB51A4F92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C440106-0B6A-2D3A-FA0B-2B709F2E7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D524CF-33A1-D06F-9022-EA025588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53371A-A9B4-4E24-C290-DE434250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4EE8D7-FB7D-F3F9-0DA6-3E9732F7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23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377794C-905A-15D6-9002-B3EA1F3C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6843C-C6D4-BFC8-083A-7A0B87307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72EBC6-72D9-E898-24F2-DA8BF6D0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54B5F-3AB2-43B9-9A6B-3B0C9B783CE3}" type="datetimeFigureOut">
              <a:rPr lang="cs-CZ" smtClean="0"/>
              <a:t>30.10.2023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BBDAAA-5495-8AFF-6886-9360B927C5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E38736-C755-C806-BD05-299142FAD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C6A9A-9E79-4E44-8984-DBF03230B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av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comments" Target="../comments/commen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esearchgate.net/institution/Gas-und_Waerme-Institut_Essen_eV?_tp=eyJjb250ZXh0Ijp7ImZpcnN0UGFnZSI6InByb2ZpbGUiLCJwYWdlIjoicHJvZmlsZSJ9fQ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s://www.youtube.com/watch?v=csGPJsiq5ow&amp;t=83s&amp;ab_channel=convexZTGmbH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hyperlink" Target="https://photanol.com/" TargetMode="External"/><Relationship Id="rId12" Type="http://schemas.openxmlformats.org/officeDocument/2006/relationships/hyperlink" Target="https://www.novamont.com/eng/" TargetMode="External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anzatech.com/" TargetMode="External"/><Relationship Id="rId11" Type="http://schemas.openxmlformats.org/officeDocument/2006/relationships/image" Target="../media/image37.png"/><Relationship Id="rId5" Type="http://schemas.openxmlformats.org/officeDocument/2006/relationships/hyperlink" Target="http://www.electrochaea.com/technology/" TargetMode="External"/><Relationship Id="rId10" Type="http://schemas.openxmlformats.org/officeDocument/2006/relationships/hyperlink" Target="https://phytonix.com/" TargetMode="External"/><Relationship Id="rId4" Type="http://schemas.openxmlformats.org/officeDocument/2006/relationships/hyperlink" Target="https://www.youtube.com/watch?v=99x80-Dc428&amp;ab_channel=ElectrochaeaGmbH" TargetMode="External"/><Relationship Id="rId9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oasas.kaist.ac.kr/bitstream/10203/261845/1/000465012800018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eos.gal@seznam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roslav.suchy@pschp.cz" TargetMode="External"/><Relationship Id="rId5" Type="http://schemas.openxmlformats.org/officeDocument/2006/relationships/hyperlink" Target="mailto:Petr.brenek@pgpt.cz" TargetMode="Externa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xetfs-co-jp.translate.goog/en/research/short-and-long-duration-energy-storage-essential-to-the-clean-energy-transition/index.html?_x_tr_sl=en&amp;_x_tr_tl=cs&amp;_x_tr_hl=cs&amp;_x_tr_pto=sc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system/files/2023-03/SWD_2023_57_1_EN_document_travail_service_part1_v6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ena.gov.au/assets/2021/03/csiro-hydrogen-to-ammonia-july-2020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reencarcongress.com/2017/08/20170824-basf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cleanenergywire.org/news/investors-plan-import-terminal-synthetic-methane-middle-east-german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hyperlink" Target="https://data.bloomberglp.com/professional/sites/24/BNEF-Sector-Coupling-Report-Feb-2020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file:///C:\Users\leosg\Downloads\energies-14-06594-v2-2.pdf" TargetMode="External"/><Relationship Id="rId7" Type="http://schemas.openxmlformats.org/officeDocument/2006/relationships/image" Target="../media/image17.png"/><Relationship Id="rId12" Type="http://schemas.openxmlformats.org/officeDocument/2006/relationships/hyperlink" Target="https://www.youtube.com/watch?v=csGPJsiq5ow&amp;t=83s&amp;ab_channel=convexZTGmb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web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u.nl/en/news/methane-promising-route-for-storage-of-renewable-energy-from-sun-and-win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fa.org/resources/smarter-use-lng-infrastructure-crucial-future-without-russian-ga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researchgate.net/figure/Colour-online-Trans-European-natural-gas-network-Link-thickness-is-proportional-to-the_fig4_26720900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125670" y="5157193"/>
            <a:ext cx="2466274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50" dirty="0"/>
              <a:t> Ing. Leoš Gál </a:t>
            </a:r>
          </a:p>
          <a:p>
            <a:r>
              <a:rPr lang="cs-CZ" sz="1350" dirty="0"/>
              <a:t>mobil: 00420 -736 50 50 12</a:t>
            </a:r>
          </a:p>
          <a:p>
            <a:r>
              <a:rPr lang="cs-CZ" sz="1350" dirty="0"/>
              <a:t>www.co2cz.com 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1124" y="1094717"/>
            <a:ext cx="400975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noProof="1"/>
              <a:t>CO2 Czech Solution Group, z.s.</a:t>
            </a:r>
          </a:p>
          <a:p>
            <a:pPr algn="ctr"/>
            <a:endParaRPr lang="cs-CZ" b="1" noProof="1"/>
          </a:p>
          <a:p>
            <a:pPr algn="ctr"/>
            <a:r>
              <a:rPr lang="cs-CZ" sz="1500" noProof="1"/>
              <a:t>Prezentace č.2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32" y="933449"/>
            <a:ext cx="890718" cy="4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BAC317C-FB34-B834-2574-1F92CCD0A6FD}"/>
              </a:ext>
            </a:extLst>
          </p:cNvPr>
          <p:cNvSpPr txBox="1"/>
          <p:nvPr/>
        </p:nvSpPr>
        <p:spPr>
          <a:xfrm>
            <a:off x="1498600" y="1796963"/>
            <a:ext cx="9194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2700" dirty="0"/>
          </a:p>
          <a:p>
            <a:pPr algn="ctr"/>
            <a:r>
              <a:rPr lang="cs-CZ" sz="2700" b="1" dirty="0"/>
              <a:t>CO</a:t>
            </a:r>
            <a:r>
              <a:rPr lang="cs-CZ" sz="2700" b="1" baseline="-25000" dirty="0"/>
              <a:t>2</a:t>
            </a:r>
          </a:p>
          <a:p>
            <a:pPr algn="ctr"/>
            <a:r>
              <a:rPr lang="cs-CZ" sz="2700" b="1" dirty="0"/>
              <a:t> a dlouhodobé ukládání elektrické energie</a:t>
            </a:r>
          </a:p>
          <a:p>
            <a:pPr algn="ctr"/>
            <a:endParaRPr lang="cs-CZ" sz="27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5AB9B7-535C-F3B4-9EAF-CF17215A1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4677" y="1971880"/>
            <a:ext cx="693359" cy="69335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A4625B4-2A48-61CB-0661-7A506806BBAC}"/>
              </a:ext>
            </a:extLst>
          </p:cNvPr>
          <p:cNvSpPr txBox="1"/>
          <p:nvPr/>
        </p:nvSpPr>
        <p:spPr>
          <a:xfrm>
            <a:off x="8100877" y="5364943"/>
            <a:ext cx="21225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/>
              <a:t>            19.10.2023 </a:t>
            </a:r>
          </a:p>
          <a:p>
            <a:r>
              <a:rPr lang="cs-CZ" sz="1350" dirty="0"/>
              <a:t> E&amp;Y - Na Florenci 2116/15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B48E69-3868-AC5B-C468-96F3BB2EBC26}"/>
              </a:ext>
            </a:extLst>
          </p:cNvPr>
          <p:cNvSpPr txBox="1"/>
          <p:nvPr/>
        </p:nvSpPr>
        <p:spPr>
          <a:xfrm>
            <a:off x="2228715" y="3577784"/>
            <a:ext cx="773456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noProof="1">
                <a:effectLst/>
              </a:rPr>
              <a:t> LDES -  Long-Duration Energy Storage</a:t>
            </a:r>
          </a:p>
        </p:txBody>
      </p:sp>
    </p:spTree>
    <p:extLst>
      <p:ext uri="{BB962C8B-B14F-4D97-AF65-F5344CB8AC3E}">
        <p14:creationId xmlns:p14="http://schemas.microsoft.com/office/powerpoint/2010/main" val="182541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7C46DD6-B99E-0570-9324-A99740D03D48}"/>
              </a:ext>
            </a:extLst>
          </p:cNvPr>
          <p:cNvSpPr/>
          <p:nvPr/>
        </p:nvSpPr>
        <p:spPr>
          <a:xfrm>
            <a:off x="129209" y="447261"/>
            <a:ext cx="11946833" cy="546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Elektrická distribuční soustava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D976BFE-3EAA-4957-DFBF-2BE01BFF5332}"/>
              </a:ext>
            </a:extLst>
          </p:cNvPr>
          <p:cNvSpPr/>
          <p:nvPr/>
        </p:nvSpPr>
        <p:spPr>
          <a:xfrm>
            <a:off x="129210" y="6137413"/>
            <a:ext cx="11946833" cy="546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Plynárenská distribuční soustava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5A5402-F72B-A637-5F0B-C07F0019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1033325"/>
            <a:ext cx="889067" cy="618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19E6BC-8D1B-EED9-B821-36F53F46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1" y="1242776"/>
            <a:ext cx="641160" cy="4088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EA48C4A-9CDD-8E13-A325-62638EA7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3" y="1811796"/>
            <a:ext cx="889067" cy="4665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76D8C4-455E-2BAD-7125-57F1FAE5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81" y="1735931"/>
            <a:ext cx="922656" cy="54244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C44F6A2-B364-6282-3DE2-3B24DDB0DFAC}"/>
              </a:ext>
            </a:extLst>
          </p:cNvPr>
          <p:cNvSpPr/>
          <p:nvPr/>
        </p:nvSpPr>
        <p:spPr>
          <a:xfrm>
            <a:off x="278296" y="1033324"/>
            <a:ext cx="2107095" cy="1590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Bezemisní zdroje EE</a:t>
            </a:r>
          </a:p>
        </p:txBody>
      </p:sp>
      <p:sp>
        <p:nvSpPr>
          <p:cNvPr id="14" name="Šipka: ohnutá nahoru 13">
            <a:extLst>
              <a:ext uri="{FF2B5EF4-FFF2-40B4-BE49-F238E27FC236}">
                <a16:creationId xmlns:a16="http://schemas.microsoft.com/office/drawing/2014/main" id="{B7BD4DEE-06C8-FF81-7660-397881E63EF9}"/>
              </a:ext>
            </a:extLst>
          </p:cNvPr>
          <p:cNvSpPr/>
          <p:nvPr/>
        </p:nvSpPr>
        <p:spPr>
          <a:xfrm>
            <a:off x="2385390" y="1033324"/>
            <a:ext cx="1038385" cy="77847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Přímo do sítí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C4BA79C2-5759-4396-3111-0B8292F5B7A5}"/>
              </a:ext>
            </a:extLst>
          </p:cNvPr>
          <p:cNvSpPr/>
          <p:nvPr/>
        </p:nvSpPr>
        <p:spPr>
          <a:xfrm>
            <a:off x="2383200" y="2104221"/>
            <a:ext cx="1789044" cy="4665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Levná letní energie</a:t>
            </a: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9D1BE9FB-3AC3-96CE-3766-B01216EFCF8F}"/>
              </a:ext>
            </a:extLst>
          </p:cNvPr>
          <p:cNvSpPr/>
          <p:nvPr/>
        </p:nvSpPr>
        <p:spPr>
          <a:xfrm>
            <a:off x="5237922" y="993914"/>
            <a:ext cx="308113" cy="10132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A9F19FB-B837-96B9-C305-ECACEF498673}"/>
              </a:ext>
            </a:extLst>
          </p:cNvPr>
          <p:cNvSpPr/>
          <p:nvPr/>
        </p:nvSpPr>
        <p:spPr>
          <a:xfrm>
            <a:off x="5480513" y="1155725"/>
            <a:ext cx="615487" cy="216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Podpora</a:t>
            </a:r>
          </a:p>
        </p:txBody>
      </p:sp>
      <p:sp>
        <p:nvSpPr>
          <p:cNvPr id="20" name="Bublinový popisek: se šipkou dolů 19">
            <a:extLst>
              <a:ext uri="{FF2B5EF4-FFF2-40B4-BE49-F238E27FC236}">
                <a16:creationId xmlns:a16="http://schemas.microsoft.com/office/drawing/2014/main" id="{364EB2C1-A2EE-F4A3-33C8-8C1694D77465}"/>
              </a:ext>
            </a:extLst>
          </p:cNvPr>
          <p:cNvSpPr/>
          <p:nvPr/>
        </p:nvSpPr>
        <p:spPr>
          <a:xfrm>
            <a:off x="4346367" y="1280069"/>
            <a:ext cx="650425" cy="743123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25DBA0E9-C856-71CE-2DE0-4EF8225AC913}"/>
              </a:ext>
            </a:extLst>
          </p:cNvPr>
          <p:cNvSpPr/>
          <p:nvPr/>
        </p:nvSpPr>
        <p:spPr>
          <a:xfrm>
            <a:off x="4333837" y="2760213"/>
            <a:ext cx="188468" cy="3377199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3D517A6-1588-4617-C7F4-C940F570E767}"/>
              </a:ext>
            </a:extLst>
          </p:cNvPr>
          <p:cNvSpPr/>
          <p:nvPr/>
        </p:nvSpPr>
        <p:spPr>
          <a:xfrm>
            <a:off x="4641574" y="4422912"/>
            <a:ext cx="3359426" cy="152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en-AU" sz="1600" b="1" dirty="0">
                <a:solidFill>
                  <a:schemeClr val="tx1"/>
                </a:solidFill>
              </a:rPr>
              <a:t>Power to hydrogen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Možnost vtláčet  zelený vodík do sítí zemního plynu  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    limitně &lt; 10 % 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Dlouhodobé skladování ??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7B6D207-D39F-4DFF-2988-B740DC2E468B}"/>
              </a:ext>
            </a:extLst>
          </p:cNvPr>
          <p:cNvSpPr/>
          <p:nvPr/>
        </p:nvSpPr>
        <p:spPr>
          <a:xfrm>
            <a:off x="4172244" y="2007151"/>
            <a:ext cx="1789044" cy="743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Elektrolyzér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pt-BR" sz="1200" b="1" dirty="0">
                <a:solidFill>
                  <a:schemeClr val="bg1"/>
                </a:solidFill>
              </a:rPr>
              <a:t>O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→ 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+ O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079A5AE6-77EF-23C9-7F76-0E38A09C98FA}"/>
              </a:ext>
            </a:extLst>
          </p:cNvPr>
          <p:cNvSpPr txBox="1"/>
          <p:nvPr/>
        </p:nvSpPr>
        <p:spPr>
          <a:xfrm>
            <a:off x="5317435" y="5520635"/>
            <a:ext cx="21667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noProof="1"/>
              <a:t>Jörg Leicher </a:t>
            </a:r>
            <a:r>
              <a:rPr lang="cs-CZ" sz="800" b="1" dirty="0" err="1">
                <a:hlinkClick r:id="rId6"/>
              </a:rPr>
              <a:t>Gas</a:t>
            </a:r>
            <a:r>
              <a:rPr lang="cs-CZ" sz="800" b="1" dirty="0">
                <a:hlinkClick r:id="rId6"/>
              </a:rPr>
              <a:t>- </a:t>
            </a:r>
            <a:r>
              <a:rPr lang="cs-CZ" sz="800" b="1" dirty="0" err="1">
                <a:hlinkClick r:id="rId6"/>
              </a:rPr>
              <a:t>und</a:t>
            </a:r>
            <a:r>
              <a:rPr lang="cs-CZ" sz="800" b="1" dirty="0">
                <a:hlinkClick r:id="rId6"/>
              </a:rPr>
              <a:t> </a:t>
            </a:r>
            <a:r>
              <a:rPr lang="cs-CZ" sz="800" b="1" dirty="0" err="1">
                <a:hlinkClick r:id="rId6"/>
              </a:rPr>
              <a:t>Wärme</a:t>
            </a:r>
            <a:r>
              <a:rPr lang="cs-CZ" sz="800" b="1" dirty="0">
                <a:hlinkClick r:id="rId6"/>
              </a:rPr>
              <a:t>-Institut Essen</a:t>
            </a:r>
            <a:endParaRPr lang="cs-CZ" sz="800" b="1" dirty="0"/>
          </a:p>
        </p:txBody>
      </p:sp>
    </p:spTree>
    <p:extLst>
      <p:ext uri="{BB962C8B-B14F-4D97-AF65-F5344CB8AC3E}">
        <p14:creationId xmlns:p14="http://schemas.microsoft.com/office/powerpoint/2010/main" val="149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7C46DD6-B99E-0570-9324-A99740D03D48}"/>
              </a:ext>
            </a:extLst>
          </p:cNvPr>
          <p:cNvSpPr/>
          <p:nvPr/>
        </p:nvSpPr>
        <p:spPr>
          <a:xfrm>
            <a:off x="129209" y="447261"/>
            <a:ext cx="11946833" cy="546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Elektrická distribuční soustava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D976BFE-3EAA-4957-DFBF-2BE01BFF5332}"/>
              </a:ext>
            </a:extLst>
          </p:cNvPr>
          <p:cNvSpPr/>
          <p:nvPr/>
        </p:nvSpPr>
        <p:spPr>
          <a:xfrm>
            <a:off x="129210" y="6137413"/>
            <a:ext cx="11946833" cy="546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Plynárenská distribuční soustava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5A5402-F72B-A637-5F0B-C07F0019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1033325"/>
            <a:ext cx="889067" cy="618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19E6BC-8D1B-EED9-B821-36F53F46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1" y="1242776"/>
            <a:ext cx="641160" cy="4088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EA48C4A-9CDD-8E13-A325-62638EA7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3" y="1811796"/>
            <a:ext cx="889067" cy="4665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76D8C4-455E-2BAD-7125-57F1FAE5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81" y="1735931"/>
            <a:ext cx="922656" cy="54244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C44F6A2-B364-6282-3DE2-3B24DDB0DFAC}"/>
              </a:ext>
            </a:extLst>
          </p:cNvPr>
          <p:cNvSpPr/>
          <p:nvPr/>
        </p:nvSpPr>
        <p:spPr>
          <a:xfrm>
            <a:off x="278296" y="1033324"/>
            <a:ext cx="2107095" cy="1590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Bezemisní zdroje EE</a:t>
            </a:r>
          </a:p>
        </p:txBody>
      </p:sp>
      <p:sp>
        <p:nvSpPr>
          <p:cNvPr id="14" name="Šipka: ohnutá nahoru 13">
            <a:extLst>
              <a:ext uri="{FF2B5EF4-FFF2-40B4-BE49-F238E27FC236}">
                <a16:creationId xmlns:a16="http://schemas.microsoft.com/office/drawing/2014/main" id="{B7BD4DEE-06C8-FF81-7660-397881E63EF9}"/>
              </a:ext>
            </a:extLst>
          </p:cNvPr>
          <p:cNvSpPr/>
          <p:nvPr/>
        </p:nvSpPr>
        <p:spPr>
          <a:xfrm>
            <a:off x="2385390" y="1033324"/>
            <a:ext cx="1038385" cy="77847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Přímo do sítí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C4BA79C2-5759-4396-3111-0B8292F5B7A5}"/>
              </a:ext>
            </a:extLst>
          </p:cNvPr>
          <p:cNvSpPr/>
          <p:nvPr/>
        </p:nvSpPr>
        <p:spPr>
          <a:xfrm>
            <a:off x="2383200" y="2104221"/>
            <a:ext cx="1789044" cy="4665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Levná letní energie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FBE93E70-A32F-EBC6-87B1-B8BFECBC72CB}"/>
              </a:ext>
            </a:extLst>
          </p:cNvPr>
          <p:cNvSpPr/>
          <p:nvPr/>
        </p:nvSpPr>
        <p:spPr>
          <a:xfrm>
            <a:off x="4172244" y="2007151"/>
            <a:ext cx="1789044" cy="743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Elektrolyzér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pt-BR" sz="1200" b="1" dirty="0">
                <a:solidFill>
                  <a:schemeClr val="bg1"/>
                </a:solidFill>
              </a:rPr>
              <a:t>O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→ 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+ O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9D1BE9FB-3AC3-96CE-3766-B01216EFCF8F}"/>
              </a:ext>
            </a:extLst>
          </p:cNvPr>
          <p:cNvSpPr/>
          <p:nvPr/>
        </p:nvSpPr>
        <p:spPr>
          <a:xfrm>
            <a:off x="5237922" y="993914"/>
            <a:ext cx="308113" cy="10132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Bublinový popisek: se šipkou dolů 19">
            <a:extLst>
              <a:ext uri="{FF2B5EF4-FFF2-40B4-BE49-F238E27FC236}">
                <a16:creationId xmlns:a16="http://schemas.microsoft.com/office/drawing/2014/main" id="{364EB2C1-A2EE-F4A3-33C8-8C1694D77465}"/>
              </a:ext>
            </a:extLst>
          </p:cNvPr>
          <p:cNvSpPr/>
          <p:nvPr/>
        </p:nvSpPr>
        <p:spPr>
          <a:xfrm>
            <a:off x="4346367" y="1280069"/>
            <a:ext cx="650425" cy="743123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25DBA0E9-C856-71CE-2DE0-4EF8225AC913}"/>
              </a:ext>
            </a:extLst>
          </p:cNvPr>
          <p:cNvSpPr/>
          <p:nvPr/>
        </p:nvSpPr>
        <p:spPr>
          <a:xfrm>
            <a:off x="4333837" y="2760213"/>
            <a:ext cx="198218" cy="3377199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1DB4BFA-D631-83CF-8D6B-097BFF20BF01}"/>
              </a:ext>
            </a:extLst>
          </p:cNvPr>
          <p:cNvSpPr/>
          <p:nvPr/>
        </p:nvSpPr>
        <p:spPr>
          <a:xfrm>
            <a:off x="6883880" y="1104455"/>
            <a:ext cx="4742393" cy="7073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Emise  CO</a:t>
            </a:r>
            <a:r>
              <a:rPr lang="cs-CZ" sz="2000" b="1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baseline="-25000" dirty="0">
                <a:solidFill>
                  <a:schemeClr val="tx1"/>
                </a:solidFill>
              </a:rPr>
              <a:t> </a:t>
            </a:r>
            <a:r>
              <a:rPr lang="cs-CZ" sz="1050" dirty="0">
                <a:solidFill>
                  <a:schemeClr val="tx1"/>
                </a:solidFill>
              </a:rPr>
              <a:t>Energetický průmysl, Metalurgie, Rafinerie, Cement-vápno,  Spalovny, BPS…</a:t>
            </a:r>
          </a:p>
          <a:p>
            <a:pPr algn="ctr"/>
            <a:r>
              <a:rPr lang="cs-CZ" sz="1050" dirty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DAC – Direct Air Capturing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32781080-9D73-B346-8676-F11F1D6CCB25}"/>
              </a:ext>
            </a:extLst>
          </p:cNvPr>
          <p:cNvSpPr/>
          <p:nvPr/>
        </p:nvSpPr>
        <p:spPr>
          <a:xfrm>
            <a:off x="5072828" y="2623929"/>
            <a:ext cx="329277" cy="74312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ohnutá 7">
            <a:extLst>
              <a:ext uri="{FF2B5EF4-FFF2-40B4-BE49-F238E27FC236}">
                <a16:creationId xmlns:a16="http://schemas.microsoft.com/office/drawing/2014/main" id="{DA334BFF-C562-AACC-819E-344853266540}"/>
              </a:ext>
            </a:extLst>
          </p:cNvPr>
          <p:cNvSpPr/>
          <p:nvPr/>
        </p:nvSpPr>
        <p:spPr>
          <a:xfrm rot="10800000">
            <a:off x="6460620" y="1811796"/>
            <a:ext cx="838513" cy="2183732"/>
          </a:xfrm>
          <a:prstGeom prst="bentArrow">
            <a:avLst>
              <a:gd name="adj1" fmla="val 25000"/>
              <a:gd name="adj2" fmla="val 22675"/>
              <a:gd name="adj3" fmla="val 27950"/>
              <a:gd name="adj4" fmla="val 455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C8F46F2-7D60-B70F-448C-A3C416CC71A3}"/>
              </a:ext>
            </a:extLst>
          </p:cNvPr>
          <p:cNvSpPr/>
          <p:nvPr/>
        </p:nvSpPr>
        <p:spPr>
          <a:xfrm>
            <a:off x="4646349" y="3355224"/>
            <a:ext cx="1789044" cy="7431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Metanizace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 4 H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cs-CZ" sz="1000" baseline="-25000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+</a:t>
            </a:r>
            <a:r>
              <a:rPr lang="cs-CZ" sz="1000" baseline="-25000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CO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pt-BR" sz="1000" dirty="0">
                <a:solidFill>
                  <a:schemeClr val="tx1"/>
                </a:solidFill>
              </a:rPr>
              <a:t> → CH</a:t>
            </a:r>
            <a:r>
              <a:rPr lang="pt-BR" sz="1000" baseline="-25000" dirty="0">
                <a:solidFill>
                  <a:schemeClr val="tx1"/>
                </a:solidFill>
              </a:rPr>
              <a:t>4</a:t>
            </a:r>
            <a:r>
              <a:rPr lang="pt-BR" sz="1000" dirty="0">
                <a:solidFill>
                  <a:schemeClr val="tx1"/>
                </a:solidFill>
              </a:rPr>
              <a:t> + 2H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pt-BR" sz="1000" dirty="0">
                <a:solidFill>
                  <a:schemeClr val="tx1"/>
                </a:solidFill>
              </a:rPr>
              <a:t>O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D321A688-224A-DD12-00B5-E8AAD5E5BA43}"/>
              </a:ext>
            </a:extLst>
          </p:cNvPr>
          <p:cNvSpPr/>
          <p:nvPr/>
        </p:nvSpPr>
        <p:spPr>
          <a:xfrm>
            <a:off x="5402105" y="4098348"/>
            <a:ext cx="329276" cy="203906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5A13D2A-62B5-626B-66B4-62682656807E}"/>
              </a:ext>
            </a:extLst>
          </p:cNvPr>
          <p:cNvSpPr/>
          <p:nvPr/>
        </p:nvSpPr>
        <p:spPr>
          <a:xfrm>
            <a:off x="5895650" y="4663711"/>
            <a:ext cx="3359426" cy="108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en-AU" sz="1600" b="1" dirty="0">
                <a:solidFill>
                  <a:schemeClr val="tx1"/>
                </a:solidFill>
              </a:rPr>
              <a:t>Power to </a:t>
            </a:r>
            <a:r>
              <a:rPr lang="cs-CZ" sz="1600" b="1" dirty="0">
                <a:solidFill>
                  <a:schemeClr val="tx1"/>
                </a:solidFill>
              </a:rPr>
              <a:t>metan</a:t>
            </a:r>
            <a:endParaRPr lang="en-AU" sz="1600" b="1" dirty="0">
              <a:solidFill>
                <a:schemeClr val="tx1"/>
              </a:solidFill>
            </a:endParaRP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Možnost vtláčet  CH4 do sítí zemního plynu  </a:t>
            </a:r>
          </a:p>
          <a:p>
            <a:pPr algn="ctr"/>
            <a:r>
              <a:rPr lang="cs-CZ" sz="1400" b="1" dirty="0">
                <a:solidFill>
                  <a:schemeClr val="tx1"/>
                </a:solidFill>
              </a:rPr>
              <a:t>NEOMEZENĚ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976D853-5DEE-C279-2AEA-360E192BCCDD}"/>
              </a:ext>
            </a:extLst>
          </p:cNvPr>
          <p:cNvSpPr/>
          <p:nvPr/>
        </p:nvSpPr>
        <p:spPr>
          <a:xfrm>
            <a:off x="4996792" y="2387600"/>
            <a:ext cx="405313" cy="2523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9A39B3E-08DD-3F7E-A979-DEA0803B16F2}"/>
              </a:ext>
            </a:extLst>
          </p:cNvPr>
          <p:cNvSpPr/>
          <p:nvPr/>
        </p:nvSpPr>
        <p:spPr>
          <a:xfrm>
            <a:off x="6694810" y="2127745"/>
            <a:ext cx="953365" cy="519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Chemicky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F05DF8DE-9D53-D449-8FE1-E327E9795A03}"/>
              </a:ext>
            </a:extLst>
          </p:cNvPr>
          <p:cNvSpPr/>
          <p:nvPr/>
        </p:nvSpPr>
        <p:spPr>
          <a:xfrm>
            <a:off x="9361763" y="1121978"/>
            <a:ext cx="564662" cy="358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6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3" grpId="0" animBg="1"/>
      <p:bldP spid="15" grpId="0"/>
      <p:bldP spid="19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D41FA9D-1773-9F44-1232-60A0D9EF2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610" y="456710"/>
            <a:ext cx="2536084" cy="297229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1E2E2F1-B3E2-A155-E81C-7DBCB4E6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06" y="3876261"/>
            <a:ext cx="4322693" cy="2881795"/>
          </a:xfrm>
          <a:prstGeom prst="rect">
            <a:avLst/>
          </a:prstGeom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AEACE2-C131-E207-0DB2-3492DF4328C7}"/>
              </a:ext>
            </a:extLst>
          </p:cNvPr>
          <p:cNvSpPr txBox="1"/>
          <p:nvPr/>
        </p:nvSpPr>
        <p:spPr>
          <a:xfrm>
            <a:off x="3840422" y="3437186"/>
            <a:ext cx="4007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4"/>
              </a:rPr>
              <a:t>https://www.youtube.com/watch?v=csGPJsiq5ow&amp;t=83s&amp;ab_channel=convexZTGmbH</a:t>
            </a:r>
            <a:r>
              <a:rPr lang="cs-CZ" sz="800" dirty="0"/>
              <a:t>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4E6E730-356C-D8BE-031B-24C9B6E93889}"/>
              </a:ext>
            </a:extLst>
          </p:cNvPr>
          <p:cNvSpPr/>
          <p:nvPr/>
        </p:nvSpPr>
        <p:spPr>
          <a:xfrm>
            <a:off x="8395666" y="6042992"/>
            <a:ext cx="596348" cy="119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B7DD81-96DA-2590-EA02-7BBBA9BC7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117" y="4104891"/>
            <a:ext cx="4420217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7C46DD6-B99E-0570-9324-A99740D03D48}"/>
              </a:ext>
            </a:extLst>
          </p:cNvPr>
          <p:cNvSpPr/>
          <p:nvPr/>
        </p:nvSpPr>
        <p:spPr>
          <a:xfrm>
            <a:off x="129209" y="447261"/>
            <a:ext cx="11946833" cy="546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Elektrická distribuční soustava</a:t>
            </a: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FD976BFE-3EAA-4957-DFBF-2BE01BFF5332}"/>
              </a:ext>
            </a:extLst>
          </p:cNvPr>
          <p:cNvSpPr/>
          <p:nvPr/>
        </p:nvSpPr>
        <p:spPr>
          <a:xfrm>
            <a:off x="129210" y="6137413"/>
            <a:ext cx="11946833" cy="546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Plynárenská distribuční soustava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5A5402-F72B-A637-5F0B-C07F0019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1033325"/>
            <a:ext cx="889067" cy="618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19E6BC-8D1B-EED9-B821-36F53F46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1" y="1242776"/>
            <a:ext cx="641160" cy="4088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EA48C4A-9CDD-8E13-A325-62638EA7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3" y="1811796"/>
            <a:ext cx="889067" cy="4665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76D8C4-455E-2BAD-7125-57F1FAE5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81" y="1735931"/>
            <a:ext cx="922656" cy="54244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C44F6A2-B364-6282-3DE2-3B24DDB0DFAC}"/>
              </a:ext>
            </a:extLst>
          </p:cNvPr>
          <p:cNvSpPr/>
          <p:nvPr/>
        </p:nvSpPr>
        <p:spPr>
          <a:xfrm>
            <a:off x="278296" y="1033324"/>
            <a:ext cx="2107095" cy="1590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Bezemisní zdroje EE</a:t>
            </a:r>
          </a:p>
        </p:txBody>
      </p:sp>
      <p:sp>
        <p:nvSpPr>
          <p:cNvPr id="14" name="Šipka: ohnutá nahoru 13">
            <a:extLst>
              <a:ext uri="{FF2B5EF4-FFF2-40B4-BE49-F238E27FC236}">
                <a16:creationId xmlns:a16="http://schemas.microsoft.com/office/drawing/2014/main" id="{B7BD4DEE-06C8-FF81-7660-397881E63EF9}"/>
              </a:ext>
            </a:extLst>
          </p:cNvPr>
          <p:cNvSpPr/>
          <p:nvPr/>
        </p:nvSpPr>
        <p:spPr>
          <a:xfrm>
            <a:off x="2385390" y="1033324"/>
            <a:ext cx="1038385" cy="77847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Přímo do sítí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C4BA79C2-5759-4396-3111-0B8292F5B7A5}"/>
              </a:ext>
            </a:extLst>
          </p:cNvPr>
          <p:cNvSpPr/>
          <p:nvPr/>
        </p:nvSpPr>
        <p:spPr>
          <a:xfrm>
            <a:off x="2383200" y="2104221"/>
            <a:ext cx="1789044" cy="4665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Levná letní energie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FBE93E70-A32F-EBC6-87B1-B8BFECBC72CB}"/>
              </a:ext>
            </a:extLst>
          </p:cNvPr>
          <p:cNvSpPr/>
          <p:nvPr/>
        </p:nvSpPr>
        <p:spPr>
          <a:xfrm>
            <a:off x="4172244" y="2007151"/>
            <a:ext cx="1789044" cy="743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Elektrolyzér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pt-BR" sz="1200" b="1" dirty="0">
                <a:solidFill>
                  <a:schemeClr val="bg1"/>
                </a:solidFill>
              </a:rPr>
              <a:t>O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→ 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+ O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9D1BE9FB-3AC3-96CE-3766-B01216EFCF8F}"/>
              </a:ext>
            </a:extLst>
          </p:cNvPr>
          <p:cNvSpPr/>
          <p:nvPr/>
        </p:nvSpPr>
        <p:spPr>
          <a:xfrm>
            <a:off x="5237922" y="993914"/>
            <a:ext cx="308113" cy="10132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Bublinový popisek: se šipkou dolů 19">
            <a:extLst>
              <a:ext uri="{FF2B5EF4-FFF2-40B4-BE49-F238E27FC236}">
                <a16:creationId xmlns:a16="http://schemas.microsoft.com/office/drawing/2014/main" id="{364EB2C1-A2EE-F4A3-33C8-8C1694D77465}"/>
              </a:ext>
            </a:extLst>
          </p:cNvPr>
          <p:cNvSpPr/>
          <p:nvPr/>
        </p:nvSpPr>
        <p:spPr>
          <a:xfrm>
            <a:off x="4346367" y="1280069"/>
            <a:ext cx="650425" cy="743123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25DBA0E9-C856-71CE-2DE0-4EF8225AC913}"/>
              </a:ext>
            </a:extLst>
          </p:cNvPr>
          <p:cNvSpPr/>
          <p:nvPr/>
        </p:nvSpPr>
        <p:spPr>
          <a:xfrm>
            <a:off x="4333837" y="2760213"/>
            <a:ext cx="198218" cy="3377199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1DB4BFA-D631-83CF-8D6B-097BFF20BF01}"/>
              </a:ext>
            </a:extLst>
          </p:cNvPr>
          <p:cNvSpPr/>
          <p:nvPr/>
        </p:nvSpPr>
        <p:spPr>
          <a:xfrm>
            <a:off x="6883880" y="1104455"/>
            <a:ext cx="4742393" cy="7073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Emise  CO</a:t>
            </a:r>
            <a:r>
              <a:rPr lang="cs-CZ" sz="2000" b="1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baseline="-25000" dirty="0">
                <a:solidFill>
                  <a:schemeClr val="tx1"/>
                </a:solidFill>
              </a:rPr>
              <a:t> </a:t>
            </a:r>
            <a:r>
              <a:rPr lang="cs-CZ" sz="1050" dirty="0">
                <a:solidFill>
                  <a:schemeClr val="tx1"/>
                </a:solidFill>
              </a:rPr>
              <a:t>Energetický průmysl, Metalurgie, Rafinerie, Cement-vápno,  BPS</a:t>
            </a:r>
          </a:p>
          <a:p>
            <a:pPr algn="ctr"/>
            <a:r>
              <a:rPr lang="cs-CZ" sz="1050" dirty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DAC – Direct Air Capturing</a:t>
            </a:r>
          </a:p>
        </p:txBody>
      </p:sp>
      <p:sp>
        <p:nvSpPr>
          <p:cNvPr id="8" name="Šipka: ohnutá 7">
            <a:extLst>
              <a:ext uri="{FF2B5EF4-FFF2-40B4-BE49-F238E27FC236}">
                <a16:creationId xmlns:a16="http://schemas.microsoft.com/office/drawing/2014/main" id="{DA334BFF-C562-AACC-819E-344853266540}"/>
              </a:ext>
            </a:extLst>
          </p:cNvPr>
          <p:cNvSpPr/>
          <p:nvPr/>
        </p:nvSpPr>
        <p:spPr>
          <a:xfrm rot="10800000">
            <a:off x="6460620" y="1811796"/>
            <a:ext cx="838513" cy="2183732"/>
          </a:xfrm>
          <a:prstGeom prst="bentArrow">
            <a:avLst>
              <a:gd name="adj1" fmla="val 25000"/>
              <a:gd name="adj2" fmla="val 22675"/>
              <a:gd name="adj3" fmla="val 27950"/>
              <a:gd name="adj4" fmla="val 455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C8F46F2-7D60-B70F-448C-A3C416CC71A3}"/>
              </a:ext>
            </a:extLst>
          </p:cNvPr>
          <p:cNvSpPr/>
          <p:nvPr/>
        </p:nvSpPr>
        <p:spPr>
          <a:xfrm>
            <a:off x="4646349" y="3355224"/>
            <a:ext cx="1789044" cy="7431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Metanizace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 4 H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cs-CZ" sz="1000" baseline="-25000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+</a:t>
            </a:r>
            <a:r>
              <a:rPr lang="cs-CZ" sz="1000" baseline="-25000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CO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pt-BR" sz="1000" dirty="0">
                <a:solidFill>
                  <a:schemeClr val="tx1"/>
                </a:solidFill>
              </a:rPr>
              <a:t> → CH</a:t>
            </a:r>
            <a:r>
              <a:rPr lang="pt-BR" sz="1000" baseline="-25000" dirty="0">
                <a:solidFill>
                  <a:schemeClr val="tx1"/>
                </a:solidFill>
              </a:rPr>
              <a:t>4</a:t>
            </a:r>
            <a:r>
              <a:rPr lang="pt-BR" sz="1000" dirty="0">
                <a:solidFill>
                  <a:schemeClr val="tx1"/>
                </a:solidFill>
              </a:rPr>
              <a:t> + 2H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pt-BR" sz="1000" dirty="0">
                <a:solidFill>
                  <a:schemeClr val="tx1"/>
                </a:solidFill>
              </a:rPr>
              <a:t>O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D321A688-224A-DD12-00B5-E8AAD5E5BA43}"/>
              </a:ext>
            </a:extLst>
          </p:cNvPr>
          <p:cNvSpPr/>
          <p:nvPr/>
        </p:nvSpPr>
        <p:spPr>
          <a:xfrm>
            <a:off x="5402105" y="4098348"/>
            <a:ext cx="329276" cy="203906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24CE5DBE-A45C-09AB-107B-1623D470FEC4}"/>
              </a:ext>
            </a:extLst>
          </p:cNvPr>
          <p:cNvSpPr/>
          <p:nvPr/>
        </p:nvSpPr>
        <p:spPr>
          <a:xfrm>
            <a:off x="8133041" y="1811796"/>
            <a:ext cx="399448" cy="20390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D2159B7E-FFB2-7AA1-7D9F-A3386C8CF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03" y="3995528"/>
            <a:ext cx="2276475" cy="1800225"/>
          </a:xfrm>
          <a:prstGeom prst="rect">
            <a:avLst/>
          </a:prstGeom>
        </p:spPr>
      </p:pic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D3CBF23-9B5A-B57C-70CA-A90576DFD5E7}"/>
              </a:ext>
            </a:extLst>
          </p:cNvPr>
          <p:cNvSpPr/>
          <p:nvPr/>
        </p:nvSpPr>
        <p:spPr>
          <a:xfrm>
            <a:off x="5208103" y="4732360"/>
            <a:ext cx="1789044" cy="4665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Levná letní energie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878A8437-BA1B-160A-8E8E-2FFDDA70EC1D}"/>
              </a:ext>
            </a:extLst>
          </p:cNvPr>
          <p:cNvSpPr/>
          <p:nvPr/>
        </p:nvSpPr>
        <p:spPr>
          <a:xfrm>
            <a:off x="8998779" y="5234774"/>
            <a:ext cx="285252" cy="86680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: se zakulacenými rohy 23">
            <a:extLst>
              <a:ext uri="{FF2B5EF4-FFF2-40B4-BE49-F238E27FC236}">
                <a16:creationId xmlns:a16="http://schemas.microsoft.com/office/drawing/2014/main" id="{782B192E-F664-8D43-7557-F623297D2257}"/>
              </a:ext>
            </a:extLst>
          </p:cNvPr>
          <p:cNvSpPr/>
          <p:nvPr/>
        </p:nvSpPr>
        <p:spPr>
          <a:xfrm>
            <a:off x="7679165" y="2153457"/>
            <a:ext cx="1319614" cy="4784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Biologicky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2D8622A1-B3B0-67F4-3B93-32F04BAC526B}"/>
              </a:ext>
            </a:extLst>
          </p:cNvPr>
          <p:cNvSpPr/>
          <p:nvPr/>
        </p:nvSpPr>
        <p:spPr>
          <a:xfrm>
            <a:off x="6694810" y="2127745"/>
            <a:ext cx="953365" cy="519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Chemicky</a:t>
            </a:r>
          </a:p>
        </p:txBody>
      </p:sp>
    </p:spTree>
    <p:extLst>
      <p:ext uri="{BB962C8B-B14F-4D97-AF65-F5344CB8AC3E}">
        <p14:creationId xmlns:p14="http://schemas.microsoft.com/office/powerpoint/2010/main" val="21223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9" grpId="0" animBg="1"/>
      <p:bldP spid="1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4FAE51-7671-F736-8990-B4F976273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56" y="1038494"/>
            <a:ext cx="5921551" cy="44427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A4C3F4A-81A3-B1B8-5062-6EE48D7E4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56" y="1038494"/>
            <a:ext cx="3512269" cy="444279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4A9CC07-E08E-C1D9-EBDF-C348B349A6C0}"/>
              </a:ext>
            </a:extLst>
          </p:cNvPr>
          <p:cNvSpPr txBox="1"/>
          <p:nvPr/>
        </p:nvSpPr>
        <p:spPr>
          <a:xfrm>
            <a:off x="262813" y="5526823"/>
            <a:ext cx="3779354" cy="21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4"/>
              </a:rPr>
              <a:t>https://www.youtube.com/watch?v=99x80-Dc428&amp;ab_channel=ElectrochaeaGmbH</a:t>
            </a:r>
            <a:r>
              <a:rPr lang="cs-CZ" sz="800" dirty="0"/>
              <a:t> 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63CCDE0D-9F3B-AE90-FAA5-184790A81023}"/>
              </a:ext>
            </a:extLst>
          </p:cNvPr>
          <p:cNvSpPr/>
          <p:nvPr/>
        </p:nvSpPr>
        <p:spPr>
          <a:xfrm>
            <a:off x="711316" y="4753235"/>
            <a:ext cx="2882347" cy="591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noProof="1">
                <a:solidFill>
                  <a:schemeClr val="tx1"/>
                </a:solidFill>
                <a:latin typeface="Arial Rounded MT Bold" panose="020F0704030504030204" pitchFamily="34" charset="0"/>
              </a:rPr>
              <a:t>Electrochaea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3F8E096-9666-C62F-9502-933BCCDD5BC4}"/>
              </a:ext>
            </a:extLst>
          </p:cNvPr>
          <p:cNvSpPr txBox="1"/>
          <p:nvPr/>
        </p:nvSpPr>
        <p:spPr>
          <a:xfrm>
            <a:off x="596348" y="6058691"/>
            <a:ext cx="27854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5"/>
              </a:rPr>
              <a:t>www.electrochaea.com/technology/</a:t>
            </a:r>
            <a:r>
              <a:rPr lang="cs-CZ" sz="1200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38C6E07-9429-BFCA-11DE-A51D78DFA69E}"/>
              </a:ext>
            </a:extLst>
          </p:cNvPr>
          <p:cNvSpPr txBox="1"/>
          <p:nvPr/>
        </p:nvSpPr>
        <p:spPr>
          <a:xfrm>
            <a:off x="5476538" y="5819506"/>
            <a:ext cx="2569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https://lanzatech.com/</a:t>
            </a:r>
            <a:r>
              <a:rPr lang="cs-CZ" sz="1200" dirty="0"/>
              <a:t> </a:t>
            </a:r>
          </a:p>
        </p:txBody>
      </p:sp>
      <p:pic>
        <p:nvPicPr>
          <p:cNvPr id="5" name="Grafický objekt 4">
            <a:hlinkClick r:id="rId7"/>
            <a:extLst>
              <a:ext uri="{FF2B5EF4-FFF2-40B4-BE49-F238E27FC236}">
                <a16:creationId xmlns:a16="http://schemas.microsoft.com/office/drawing/2014/main" id="{72F4BD6B-212E-CBCF-8646-37564FEFC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21514" y="481712"/>
            <a:ext cx="1113564" cy="111356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C049BA40-36C6-C82A-C7BC-8CCA82D9F394}"/>
              </a:ext>
            </a:extLst>
          </p:cNvPr>
          <p:cNvSpPr txBox="1"/>
          <p:nvPr/>
        </p:nvSpPr>
        <p:spPr>
          <a:xfrm>
            <a:off x="10748987" y="1478641"/>
            <a:ext cx="11135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/>
              <a:t>Využívá sinice </a:t>
            </a:r>
          </a:p>
        </p:txBody>
      </p:sp>
      <p:pic>
        <p:nvPicPr>
          <p:cNvPr id="15" name="Obrázek 14">
            <a:hlinkClick r:id="rId10"/>
            <a:extLst>
              <a:ext uri="{FF2B5EF4-FFF2-40B4-BE49-F238E27FC236}">
                <a16:creationId xmlns:a16="http://schemas.microsoft.com/office/drawing/2014/main" id="{6FBCC6CA-B747-EA15-A7DF-8FBA098E00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84" y="2176075"/>
            <a:ext cx="1425067" cy="486898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770C01BF-7BF3-F32D-34C6-8315065771DA}"/>
              </a:ext>
            </a:extLst>
          </p:cNvPr>
          <p:cNvSpPr txBox="1"/>
          <p:nvPr/>
        </p:nvSpPr>
        <p:spPr>
          <a:xfrm>
            <a:off x="10606371" y="2726857"/>
            <a:ext cx="1228707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200" b="1" dirty="0"/>
              <a:t>n-butanol</a:t>
            </a:r>
          </a:p>
          <a:p>
            <a:pPr algn="ctr"/>
            <a:r>
              <a:rPr lang="cs-CZ" sz="1050" dirty="0"/>
              <a:t>chemikálie</a:t>
            </a:r>
          </a:p>
          <a:p>
            <a:pPr algn="ctr"/>
            <a:r>
              <a:rPr lang="cs-CZ" sz="1050" dirty="0"/>
              <a:t>bio</a:t>
            </a:r>
            <a:r>
              <a:rPr lang="cs-CZ" sz="1050" noProof="1"/>
              <a:t>plasty </a:t>
            </a:r>
            <a:r>
              <a:rPr lang="cs-CZ" sz="1050" dirty="0"/>
              <a:t>syntetická guma</a:t>
            </a:r>
          </a:p>
        </p:txBody>
      </p:sp>
      <p:pic>
        <p:nvPicPr>
          <p:cNvPr id="19" name="Obrázek 18">
            <a:hlinkClick r:id="rId12"/>
            <a:extLst>
              <a:ext uri="{FF2B5EF4-FFF2-40B4-BE49-F238E27FC236}">
                <a16:creationId xmlns:a16="http://schemas.microsoft.com/office/drawing/2014/main" id="{FF63A636-FDBC-58BD-5F24-17DB3FA5C9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156" y="4171288"/>
            <a:ext cx="1509135" cy="373227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7A2DD6A5-9EEE-C272-6321-70ED4A392E68}"/>
              </a:ext>
            </a:extLst>
          </p:cNvPr>
          <p:cNvSpPr txBox="1"/>
          <p:nvPr/>
        </p:nvSpPr>
        <p:spPr>
          <a:xfrm>
            <a:off x="10448157" y="4544515"/>
            <a:ext cx="1545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1,4-</a:t>
            </a:r>
            <a:r>
              <a:rPr lang="en-US" sz="1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butanediol (1,4-BDO)</a:t>
            </a:r>
            <a:endParaRPr lang="cs-CZ" sz="1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plasty</a:t>
            </a:r>
          </a:p>
          <a:p>
            <a:pPr algn="ctr"/>
            <a:r>
              <a:rPr lang="cs-CZ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polyuretany</a:t>
            </a:r>
            <a:r>
              <a:rPr lang="en-US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1000" dirty="0"/>
              <a:t>elastické vlákna</a:t>
            </a:r>
          </a:p>
        </p:txBody>
      </p:sp>
    </p:spTree>
    <p:extLst>
      <p:ext uri="{BB962C8B-B14F-4D97-AF65-F5344CB8AC3E}">
        <p14:creationId xmlns:p14="http://schemas.microsoft.com/office/powerpoint/2010/main" val="196410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7C46DD6-B99E-0570-9324-A99740D03D48}"/>
              </a:ext>
            </a:extLst>
          </p:cNvPr>
          <p:cNvSpPr/>
          <p:nvPr/>
        </p:nvSpPr>
        <p:spPr>
          <a:xfrm>
            <a:off x="129209" y="447261"/>
            <a:ext cx="11946833" cy="54665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Elektrická distribuční soustava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65A5402-F72B-A637-5F0B-C07F00198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1033325"/>
            <a:ext cx="889067" cy="6183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19E6BC-8D1B-EED9-B821-36F53F46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1" y="1242776"/>
            <a:ext cx="641160" cy="4088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EA48C4A-9CDD-8E13-A325-62638EA7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13" y="1811796"/>
            <a:ext cx="889067" cy="46657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E76D8C4-455E-2BAD-7125-57F1FAE59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681" y="1735931"/>
            <a:ext cx="922656" cy="54244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FC44F6A2-B364-6282-3DE2-3B24DDB0DFAC}"/>
              </a:ext>
            </a:extLst>
          </p:cNvPr>
          <p:cNvSpPr/>
          <p:nvPr/>
        </p:nvSpPr>
        <p:spPr>
          <a:xfrm>
            <a:off x="278296" y="1033324"/>
            <a:ext cx="2107095" cy="15906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sz="1400" dirty="0">
              <a:solidFill>
                <a:schemeClr val="tx1"/>
              </a:solidFill>
            </a:endParaRPr>
          </a:p>
          <a:p>
            <a:pPr algn="ctr"/>
            <a:r>
              <a:rPr lang="cs-CZ" sz="1500" dirty="0">
                <a:solidFill>
                  <a:schemeClr val="tx1"/>
                </a:solidFill>
              </a:rPr>
              <a:t>Bezemisní zdroje EE</a:t>
            </a:r>
          </a:p>
        </p:txBody>
      </p:sp>
      <p:sp>
        <p:nvSpPr>
          <p:cNvPr id="14" name="Šipka: ohnutá nahoru 13">
            <a:extLst>
              <a:ext uri="{FF2B5EF4-FFF2-40B4-BE49-F238E27FC236}">
                <a16:creationId xmlns:a16="http://schemas.microsoft.com/office/drawing/2014/main" id="{B7BD4DEE-06C8-FF81-7660-397881E63EF9}"/>
              </a:ext>
            </a:extLst>
          </p:cNvPr>
          <p:cNvSpPr/>
          <p:nvPr/>
        </p:nvSpPr>
        <p:spPr>
          <a:xfrm>
            <a:off x="2385390" y="1033324"/>
            <a:ext cx="1038385" cy="778472"/>
          </a:xfrm>
          <a:prstGeom prst="bentUp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Přímo do sítí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C4BA79C2-5759-4396-3111-0B8292F5B7A5}"/>
              </a:ext>
            </a:extLst>
          </p:cNvPr>
          <p:cNvSpPr/>
          <p:nvPr/>
        </p:nvSpPr>
        <p:spPr>
          <a:xfrm>
            <a:off x="2383200" y="2104221"/>
            <a:ext cx="1789044" cy="4665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Levná letní energie</a:t>
            </a:r>
          </a:p>
        </p:txBody>
      </p:sp>
      <p:sp>
        <p:nvSpPr>
          <p:cNvPr id="17" name="Obdélník: se zakulacenými rohy 16">
            <a:extLst>
              <a:ext uri="{FF2B5EF4-FFF2-40B4-BE49-F238E27FC236}">
                <a16:creationId xmlns:a16="http://schemas.microsoft.com/office/drawing/2014/main" id="{FBE93E70-A32F-EBC6-87B1-B8BFECBC72CB}"/>
              </a:ext>
            </a:extLst>
          </p:cNvPr>
          <p:cNvSpPr/>
          <p:nvPr/>
        </p:nvSpPr>
        <p:spPr>
          <a:xfrm>
            <a:off x="4172244" y="2007151"/>
            <a:ext cx="1789044" cy="743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Elektrolyzér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pt-BR" sz="1200" b="1" dirty="0">
                <a:solidFill>
                  <a:schemeClr val="bg1"/>
                </a:solidFill>
              </a:rPr>
              <a:t>O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→ 2 H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r>
              <a:rPr lang="cs-CZ" sz="1200" b="1" dirty="0">
                <a:solidFill>
                  <a:schemeClr val="bg1"/>
                </a:solidFill>
              </a:rPr>
              <a:t> </a:t>
            </a:r>
            <a:r>
              <a:rPr lang="pt-BR" sz="1200" b="1" dirty="0">
                <a:solidFill>
                  <a:schemeClr val="bg1"/>
                </a:solidFill>
              </a:rPr>
              <a:t>+ O</a:t>
            </a:r>
            <a:r>
              <a:rPr lang="pt-BR" sz="1200" b="1" baseline="-25000" dirty="0">
                <a:solidFill>
                  <a:schemeClr val="bg1"/>
                </a:solidFill>
              </a:rPr>
              <a:t>2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9D1BE9FB-3AC3-96CE-3766-B01216EFCF8F}"/>
              </a:ext>
            </a:extLst>
          </p:cNvPr>
          <p:cNvSpPr/>
          <p:nvPr/>
        </p:nvSpPr>
        <p:spPr>
          <a:xfrm>
            <a:off x="5237922" y="993914"/>
            <a:ext cx="308113" cy="101323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Bublinový popisek: se šipkou dolů 19">
            <a:extLst>
              <a:ext uri="{FF2B5EF4-FFF2-40B4-BE49-F238E27FC236}">
                <a16:creationId xmlns:a16="http://schemas.microsoft.com/office/drawing/2014/main" id="{364EB2C1-A2EE-F4A3-33C8-8C1694D77465}"/>
              </a:ext>
            </a:extLst>
          </p:cNvPr>
          <p:cNvSpPr/>
          <p:nvPr/>
        </p:nvSpPr>
        <p:spPr>
          <a:xfrm>
            <a:off x="4346367" y="1280069"/>
            <a:ext cx="650425" cy="743123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O</a:t>
            </a:r>
          </a:p>
        </p:txBody>
      </p:sp>
      <p:sp>
        <p:nvSpPr>
          <p:cNvPr id="21" name="Šipka: dolů 20">
            <a:extLst>
              <a:ext uri="{FF2B5EF4-FFF2-40B4-BE49-F238E27FC236}">
                <a16:creationId xmlns:a16="http://schemas.microsoft.com/office/drawing/2014/main" id="{25DBA0E9-C856-71CE-2DE0-4EF8225AC913}"/>
              </a:ext>
            </a:extLst>
          </p:cNvPr>
          <p:cNvSpPr/>
          <p:nvPr/>
        </p:nvSpPr>
        <p:spPr>
          <a:xfrm>
            <a:off x="4333837" y="2760213"/>
            <a:ext cx="198218" cy="3377199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1DB4BFA-D631-83CF-8D6B-097BFF20BF01}"/>
              </a:ext>
            </a:extLst>
          </p:cNvPr>
          <p:cNvSpPr/>
          <p:nvPr/>
        </p:nvSpPr>
        <p:spPr>
          <a:xfrm>
            <a:off x="6883880" y="1104455"/>
            <a:ext cx="4742393" cy="70734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Emise  CO</a:t>
            </a:r>
            <a:r>
              <a:rPr lang="cs-CZ" sz="2000" b="1" baseline="-250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baseline="-25000" dirty="0">
                <a:solidFill>
                  <a:schemeClr val="tx1"/>
                </a:solidFill>
              </a:rPr>
              <a:t> </a:t>
            </a:r>
            <a:r>
              <a:rPr lang="cs-CZ" sz="1050" dirty="0">
                <a:solidFill>
                  <a:schemeClr val="tx1"/>
                </a:solidFill>
              </a:rPr>
              <a:t>Energetický průmysl, Metalurgie, Rafinerie, Cement-vápno,  BPS</a:t>
            </a:r>
          </a:p>
          <a:p>
            <a:pPr algn="ctr"/>
            <a:r>
              <a:rPr lang="cs-CZ" sz="1050" dirty="0">
                <a:solidFill>
                  <a:schemeClr val="tx1"/>
                </a:solidFill>
              </a:rPr>
              <a:t> </a:t>
            </a:r>
            <a:r>
              <a:rPr lang="en-AU" sz="1050" dirty="0">
                <a:solidFill>
                  <a:schemeClr val="tx1"/>
                </a:solidFill>
              </a:rPr>
              <a:t>DAC – Direct Air Capturing</a:t>
            </a:r>
          </a:p>
        </p:txBody>
      </p:sp>
      <p:sp>
        <p:nvSpPr>
          <p:cNvPr id="8" name="Šipka: ohnutá 7">
            <a:extLst>
              <a:ext uri="{FF2B5EF4-FFF2-40B4-BE49-F238E27FC236}">
                <a16:creationId xmlns:a16="http://schemas.microsoft.com/office/drawing/2014/main" id="{DA334BFF-C562-AACC-819E-344853266540}"/>
              </a:ext>
            </a:extLst>
          </p:cNvPr>
          <p:cNvSpPr/>
          <p:nvPr/>
        </p:nvSpPr>
        <p:spPr>
          <a:xfrm rot="10800000">
            <a:off x="6460620" y="1811796"/>
            <a:ext cx="838513" cy="2183732"/>
          </a:xfrm>
          <a:prstGeom prst="bentArrow">
            <a:avLst>
              <a:gd name="adj1" fmla="val 25000"/>
              <a:gd name="adj2" fmla="val 22675"/>
              <a:gd name="adj3" fmla="val 27950"/>
              <a:gd name="adj4" fmla="val 4551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C8F46F2-7D60-B70F-448C-A3C416CC71A3}"/>
              </a:ext>
            </a:extLst>
          </p:cNvPr>
          <p:cNvSpPr/>
          <p:nvPr/>
        </p:nvSpPr>
        <p:spPr>
          <a:xfrm>
            <a:off x="4646349" y="3355224"/>
            <a:ext cx="1789044" cy="7431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Metanizace</a:t>
            </a:r>
          </a:p>
          <a:p>
            <a:pPr algn="ctr"/>
            <a:r>
              <a:rPr lang="pt-BR" sz="1000" dirty="0">
                <a:solidFill>
                  <a:schemeClr val="tx1"/>
                </a:solidFill>
              </a:rPr>
              <a:t> 4 H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cs-CZ" sz="1000" baseline="-25000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+</a:t>
            </a:r>
            <a:r>
              <a:rPr lang="cs-CZ" sz="1000" baseline="-25000" dirty="0">
                <a:solidFill>
                  <a:schemeClr val="tx1"/>
                </a:solidFill>
              </a:rPr>
              <a:t> </a:t>
            </a:r>
            <a:r>
              <a:rPr lang="pt-BR" sz="1000" dirty="0">
                <a:solidFill>
                  <a:schemeClr val="tx1"/>
                </a:solidFill>
              </a:rPr>
              <a:t>CO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pt-BR" sz="1000" dirty="0">
                <a:solidFill>
                  <a:schemeClr val="tx1"/>
                </a:solidFill>
              </a:rPr>
              <a:t> → CH</a:t>
            </a:r>
            <a:r>
              <a:rPr lang="pt-BR" sz="1000" baseline="-25000" dirty="0">
                <a:solidFill>
                  <a:schemeClr val="tx1"/>
                </a:solidFill>
              </a:rPr>
              <a:t>4</a:t>
            </a:r>
            <a:r>
              <a:rPr lang="pt-BR" sz="1000" dirty="0">
                <a:solidFill>
                  <a:schemeClr val="tx1"/>
                </a:solidFill>
              </a:rPr>
              <a:t> + 2H</a:t>
            </a:r>
            <a:r>
              <a:rPr lang="pt-BR" sz="1000" baseline="-25000" dirty="0">
                <a:solidFill>
                  <a:schemeClr val="tx1"/>
                </a:solidFill>
              </a:rPr>
              <a:t>2</a:t>
            </a:r>
            <a:r>
              <a:rPr lang="pt-BR" sz="1000" dirty="0">
                <a:solidFill>
                  <a:schemeClr val="tx1"/>
                </a:solidFill>
              </a:rPr>
              <a:t>O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D321A688-224A-DD12-00B5-E8AAD5E5BA43}"/>
              </a:ext>
            </a:extLst>
          </p:cNvPr>
          <p:cNvSpPr/>
          <p:nvPr/>
        </p:nvSpPr>
        <p:spPr>
          <a:xfrm>
            <a:off x="5402105" y="4098348"/>
            <a:ext cx="329276" cy="203906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: dolů 21">
            <a:extLst>
              <a:ext uri="{FF2B5EF4-FFF2-40B4-BE49-F238E27FC236}">
                <a16:creationId xmlns:a16="http://schemas.microsoft.com/office/drawing/2014/main" id="{24CE5DBE-A45C-09AB-107B-1623D470FEC4}"/>
              </a:ext>
            </a:extLst>
          </p:cNvPr>
          <p:cNvSpPr/>
          <p:nvPr/>
        </p:nvSpPr>
        <p:spPr>
          <a:xfrm>
            <a:off x="8133041" y="1811796"/>
            <a:ext cx="399448" cy="20390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D2159B7E-FFB2-7AA1-7D9F-A3386C8CF1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03" y="3995528"/>
            <a:ext cx="2276475" cy="1800225"/>
          </a:xfrm>
          <a:prstGeom prst="rect">
            <a:avLst/>
          </a:prstGeom>
        </p:spPr>
      </p:pic>
      <p:sp>
        <p:nvSpPr>
          <p:cNvPr id="19" name="Šipka: doprava 18">
            <a:extLst>
              <a:ext uri="{FF2B5EF4-FFF2-40B4-BE49-F238E27FC236}">
                <a16:creationId xmlns:a16="http://schemas.microsoft.com/office/drawing/2014/main" id="{2D3CBF23-9B5A-B57C-70CA-A90576DFD5E7}"/>
              </a:ext>
            </a:extLst>
          </p:cNvPr>
          <p:cNvSpPr/>
          <p:nvPr/>
        </p:nvSpPr>
        <p:spPr>
          <a:xfrm>
            <a:off x="5208103" y="4732360"/>
            <a:ext cx="1789044" cy="4665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Levná letní energie</a:t>
            </a:r>
          </a:p>
        </p:txBody>
      </p:sp>
      <p:sp>
        <p:nvSpPr>
          <p:cNvPr id="15" name="Šipka: dolů 14">
            <a:extLst>
              <a:ext uri="{FF2B5EF4-FFF2-40B4-BE49-F238E27FC236}">
                <a16:creationId xmlns:a16="http://schemas.microsoft.com/office/drawing/2014/main" id="{878A8437-BA1B-160A-8E8E-2FFDDA70EC1D}"/>
              </a:ext>
            </a:extLst>
          </p:cNvPr>
          <p:cNvSpPr/>
          <p:nvPr/>
        </p:nvSpPr>
        <p:spPr>
          <a:xfrm>
            <a:off x="8998779" y="5234774"/>
            <a:ext cx="285252" cy="86680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: dolů 22">
            <a:extLst>
              <a:ext uri="{FF2B5EF4-FFF2-40B4-BE49-F238E27FC236}">
                <a16:creationId xmlns:a16="http://schemas.microsoft.com/office/drawing/2014/main" id="{9CDB6466-3820-084C-D074-6554550D2929}"/>
              </a:ext>
            </a:extLst>
          </p:cNvPr>
          <p:cNvSpPr/>
          <p:nvPr/>
        </p:nvSpPr>
        <p:spPr>
          <a:xfrm>
            <a:off x="10475871" y="1863207"/>
            <a:ext cx="399448" cy="203906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C6A11D4D-F5A6-CF11-8C26-2BF8E62DC2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60" y="4196222"/>
            <a:ext cx="1796635" cy="1321904"/>
          </a:xfrm>
          <a:prstGeom prst="rect">
            <a:avLst/>
          </a:prstGeom>
        </p:spPr>
      </p:pic>
      <p:sp>
        <p:nvSpPr>
          <p:cNvPr id="25" name="Šipka: dolů 24">
            <a:extLst>
              <a:ext uri="{FF2B5EF4-FFF2-40B4-BE49-F238E27FC236}">
                <a16:creationId xmlns:a16="http://schemas.microsoft.com/office/drawing/2014/main" id="{D29B05B8-3918-1785-C506-009D74AD9F8E}"/>
              </a:ext>
            </a:extLst>
          </p:cNvPr>
          <p:cNvSpPr/>
          <p:nvPr/>
        </p:nvSpPr>
        <p:spPr>
          <a:xfrm>
            <a:off x="10698425" y="5270611"/>
            <a:ext cx="285252" cy="86680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BCBF6356-5CFA-3E79-4267-56682EA10A43}"/>
              </a:ext>
            </a:extLst>
          </p:cNvPr>
          <p:cNvSpPr/>
          <p:nvPr/>
        </p:nvSpPr>
        <p:spPr>
          <a:xfrm>
            <a:off x="6694810" y="2127745"/>
            <a:ext cx="953365" cy="519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1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Chemicky</a:t>
            </a:r>
          </a:p>
        </p:txBody>
      </p:sp>
      <p:sp>
        <p:nvSpPr>
          <p:cNvPr id="27" name="Obdélník: se zakulacenými rohy 26">
            <a:extLst>
              <a:ext uri="{FF2B5EF4-FFF2-40B4-BE49-F238E27FC236}">
                <a16:creationId xmlns:a16="http://schemas.microsoft.com/office/drawing/2014/main" id="{43C68AF4-F2D8-E854-D627-E0C59D286982}"/>
              </a:ext>
            </a:extLst>
          </p:cNvPr>
          <p:cNvSpPr/>
          <p:nvPr/>
        </p:nvSpPr>
        <p:spPr>
          <a:xfrm>
            <a:off x="7691231" y="2133511"/>
            <a:ext cx="1319614" cy="4784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Biologicky</a:t>
            </a:r>
          </a:p>
        </p:txBody>
      </p:sp>
      <p:sp>
        <p:nvSpPr>
          <p:cNvPr id="28" name="Obdélník: se zakulacenými rohy 27">
            <a:extLst>
              <a:ext uri="{FF2B5EF4-FFF2-40B4-BE49-F238E27FC236}">
                <a16:creationId xmlns:a16="http://schemas.microsoft.com/office/drawing/2014/main" id="{3EE28216-34EB-3F6F-5474-CE0B4D1DCC60}"/>
              </a:ext>
            </a:extLst>
          </p:cNvPr>
          <p:cNvSpPr/>
          <p:nvPr/>
        </p:nvSpPr>
        <p:spPr>
          <a:xfrm>
            <a:off x="9864097" y="2105018"/>
            <a:ext cx="1668656" cy="50684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Elektrochemicky</a:t>
            </a:r>
          </a:p>
        </p:txBody>
      </p:sp>
      <p:sp>
        <p:nvSpPr>
          <p:cNvPr id="29" name="Šipka: dolů 28">
            <a:extLst>
              <a:ext uri="{FF2B5EF4-FFF2-40B4-BE49-F238E27FC236}">
                <a16:creationId xmlns:a16="http://schemas.microsoft.com/office/drawing/2014/main" id="{9E3C2A07-6AF3-B2AC-2B7F-83ED28266C4C}"/>
              </a:ext>
            </a:extLst>
          </p:cNvPr>
          <p:cNvSpPr/>
          <p:nvPr/>
        </p:nvSpPr>
        <p:spPr>
          <a:xfrm rot="10800000">
            <a:off x="11669329" y="1033324"/>
            <a:ext cx="308112" cy="505267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94FDA37-1D40-BEA6-4F90-2B7E432C5F5A}"/>
              </a:ext>
            </a:extLst>
          </p:cNvPr>
          <p:cNvSpPr/>
          <p:nvPr/>
        </p:nvSpPr>
        <p:spPr>
          <a:xfrm>
            <a:off x="5054155" y="5724622"/>
            <a:ext cx="1099209" cy="345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Čistý    metan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EFF49CAB-B07A-6EEA-EF59-8D6F5758A47C}"/>
              </a:ext>
            </a:extLst>
          </p:cNvPr>
          <p:cNvSpPr/>
          <p:nvPr/>
        </p:nvSpPr>
        <p:spPr>
          <a:xfrm>
            <a:off x="8669507" y="5692674"/>
            <a:ext cx="1099209" cy="345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Čistý    metan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75848594-26EB-37D9-8F16-AF815EFC79CE}"/>
              </a:ext>
            </a:extLst>
          </p:cNvPr>
          <p:cNvSpPr/>
          <p:nvPr/>
        </p:nvSpPr>
        <p:spPr>
          <a:xfrm>
            <a:off x="10325714" y="5714052"/>
            <a:ext cx="1099209" cy="345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Čistý    metan</a:t>
            </a:r>
          </a:p>
        </p:txBody>
      </p:sp>
      <p:pic>
        <p:nvPicPr>
          <p:cNvPr id="37" name="Obrázek 36">
            <a:extLst>
              <a:ext uri="{FF2B5EF4-FFF2-40B4-BE49-F238E27FC236}">
                <a16:creationId xmlns:a16="http://schemas.microsoft.com/office/drawing/2014/main" id="{C97844BB-7387-1D4F-2865-E4672A96E5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1460" y="3547808"/>
            <a:ext cx="1151366" cy="617806"/>
          </a:xfrm>
          <a:prstGeom prst="rect">
            <a:avLst/>
          </a:prstGeom>
        </p:spPr>
      </p:pic>
      <p:sp>
        <p:nvSpPr>
          <p:cNvPr id="36" name="Obdélník: se zakulacenými rohy 35">
            <a:extLst>
              <a:ext uri="{FF2B5EF4-FFF2-40B4-BE49-F238E27FC236}">
                <a16:creationId xmlns:a16="http://schemas.microsoft.com/office/drawing/2014/main" id="{DA60DD02-5040-29FD-3D79-E85F7F8A89E0}"/>
              </a:ext>
            </a:extLst>
          </p:cNvPr>
          <p:cNvSpPr/>
          <p:nvPr/>
        </p:nvSpPr>
        <p:spPr>
          <a:xfrm>
            <a:off x="215993" y="6144300"/>
            <a:ext cx="11946833" cy="546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Plynárenská distribuční soustava</a:t>
            </a:r>
          </a:p>
        </p:txBody>
      </p:sp>
      <p:sp>
        <p:nvSpPr>
          <p:cNvPr id="39" name="Obdélník: se zakulacenými rohy 38">
            <a:extLst>
              <a:ext uri="{FF2B5EF4-FFF2-40B4-BE49-F238E27FC236}">
                <a16:creationId xmlns:a16="http://schemas.microsoft.com/office/drawing/2014/main" id="{1B6EDB02-CC29-F5E5-1C3E-F92D430BED86}"/>
              </a:ext>
            </a:extLst>
          </p:cNvPr>
          <p:cNvSpPr/>
          <p:nvPr/>
        </p:nvSpPr>
        <p:spPr>
          <a:xfrm>
            <a:off x="129210" y="6137413"/>
            <a:ext cx="11946833" cy="54665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Plynárenská distribuční soustava…</a:t>
            </a:r>
            <a:r>
              <a:rPr lang="cs-CZ" sz="1400" dirty="0">
                <a:solidFill>
                  <a:schemeClr val="tx1"/>
                </a:solidFill>
              </a:rPr>
              <a:t>Metan-</a:t>
            </a:r>
            <a:r>
              <a:rPr lang="cs-CZ" b="1" dirty="0">
                <a:solidFill>
                  <a:schemeClr val="tx1"/>
                </a:solidFill>
              </a:rPr>
              <a:t>CH</a:t>
            </a:r>
            <a:r>
              <a:rPr lang="cs-CZ" b="1" baseline="-25000" dirty="0">
                <a:solidFill>
                  <a:schemeClr val="tx1"/>
                </a:solidFill>
              </a:rPr>
              <a:t>4</a:t>
            </a:r>
            <a:r>
              <a:rPr lang="cs-CZ" sz="1400" dirty="0">
                <a:solidFill>
                  <a:schemeClr val="tx1"/>
                </a:solidFill>
              </a:rPr>
              <a:t> (70-90%)…..Ethan, Propan, Butan  (2-20%).…CO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 (0-8%)……N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,O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, H</a:t>
            </a:r>
            <a:r>
              <a:rPr lang="cs-CZ" sz="1400" baseline="-25000" dirty="0">
                <a:solidFill>
                  <a:schemeClr val="tx1"/>
                </a:solidFill>
              </a:rPr>
              <a:t>2</a:t>
            </a:r>
            <a:r>
              <a:rPr lang="cs-CZ" sz="1400" dirty="0">
                <a:solidFill>
                  <a:schemeClr val="tx1"/>
                </a:solidFill>
              </a:rPr>
              <a:t>S, </a:t>
            </a:r>
            <a:r>
              <a:rPr lang="cs-CZ" sz="1200" dirty="0">
                <a:solidFill>
                  <a:schemeClr val="tx1"/>
                </a:solidFill>
              </a:rPr>
              <a:t>Ar, He, Ne, </a:t>
            </a:r>
            <a:r>
              <a:rPr lang="cs-CZ" sz="1200" dirty="0" err="1">
                <a:solidFill>
                  <a:schemeClr val="tx1"/>
                </a:solidFill>
              </a:rPr>
              <a:t>Xe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BEB0AC36-5432-7579-942E-3F973CCDFC1C}"/>
              </a:ext>
            </a:extLst>
          </p:cNvPr>
          <p:cNvSpPr/>
          <p:nvPr/>
        </p:nvSpPr>
        <p:spPr>
          <a:xfrm>
            <a:off x="11110258" y="4325836"/>
            <a:ext cx="564662" cy="358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62C9EF41-A610-5D63-D6AF-9AFE1478A292}"/>
              </a:ext>
            </a:extLst>
          </p:cNvPr>
          <p:cNvSpPr/>
          <p:nvPr/>
        </p:nvSpPr>
        <p:spPr>
          <a:xfrm>
            <a:off x="11054312" y="4849476"/>
            <a:ext cx="564662" cy="3580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0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8" grpId="0" animBg="1"/>
      <p:bldP spid="29" grpId="0" animBg="1"/>
      <p:bldP spid="31" grpId="0"/>
      <p:bldP spid="32" grpId="0"/>
      <p:bldP spid="33" grpId="0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3B9C587-06FC-C5AA-E976-616E0F335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830" y="1325741"/>
            <a:ext cx="5341170" cy="354443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7597428-E4C7-4A44-6927-795DA51E4ADB}"/>
              </a:ext>
            </a:extLst>
          </p:cNvPr>
          <p:cNvSpPr txBox="1"/>
          <p:nvPr/>
        </p:nvSpPr>
        <p:spPr>
          <a:xfrm>
            <a:off x="7243142" y="6596390"/>
            <a:ext cx="48130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hlinkClick r:id="rId3"/>
              </a:rPr>
              <a:t>https://koasas.kaist.ac.kr/bitstream/10203/261845/1/000465012800018.pdf</a:t>
            </a:r>
            <a:r>
              <a:rPr lang="cs-CZ" sz="1100" dirty="0"/>
              <a:t>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0634925-4B0A-172A-2253-757A561B942C}"/>
              </a:ext>
            </a:extLst>
          </p:cNvPr>
          <p:cNvSpPr/>
          <p:nvPr/>
        </p:nvSpPr>
        <p:spPr>
          <a:xfrm>
            <a:off x="662607" y="1928191"/>
            <a:ext cx="6006549" cy="25642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dirty="0" err="1"/>
              <a:t>koelektrolýza</a:t>
            </a:r>
            <a:r>
              <a:rPr lang="cs-CZ" dirty="0"/>
              <a:t> CO2 a vody na produkty bohaté na energii</a:t>
            </a:r>
          </a:p>
          <a:p>
            <a:pPr marL="342900" indent="-342900">
              <a:buAutoNum type="arabicPeriod"/>
            </a:pPr>
            <a:r>
              <a:rPr lang="cs-CZ" dirty="0"/>
              <a:t>fotochemický </a:t>
            </a:r>
            <a:r>
              <a:rPr lang="cs-CZ" dirty="0" err="1"/>
              <a:t>koprocesing</a:t>
            </a:r>
            <a:r>
              <a:rPr lang="cs-CZ" dirty="0"/>
              <a:t> CO2 a vody</a:t>
            </a:r>
          </a:p>
          <a:p>
            <a:pPr marL="342900" indent="-342900">
              <a:buAutoNum type="arabicPeriod" startAt="3"/>
            </a:pPr>
            <a:r>
              <a:rPr lang="cs-CZ" dirty="0"/>
              <a:t>foto-elektrochemický </a:t>
            </a:r>
            <a:r>
              <a:rPr lang="cs-CZ" dirty="0" err="1"/>
              <a:t>koprocesing</a:t>
            </a:r>
            <a:r>
              <a:rPr lang="cs-CZ" dirty="0"/>
              <a:t> CO2 a vody</a:t>
            </a:r>
          </a:p>
          <a:p>
            <a:pPr marL="342900" indent="-342900">
              <a:buAutoNum type="arabicPeriod" startAt="3"/>
            </a:pPr>
            <a:r>
              <a:rPr lang="cs-CZ" dirty="0"/>
              <a:t>foto-bio-elektrochemický </a:t>
            </a:r>
            <a:r>
              <a:rPr lang="cs-CZ" dirty="0" err="1"/>
              <a:t>koprocesing</a:t>
            </a:r>
            <a:r>
              <a:rPr lang="cs-CZ" dirty="0"/>
              <a:t> CO2 a vody.</a:t>
            </a:r>
          </a:p>
        </p:txBody>
      </p:sp>
    </p:spTree>
    <p:extLst>
      <p:ext uri="{BB962C8B-B14F-4D97-AF65-F5344CB8AC3E}">
        <p14:creationId xmlns:p14="http://schemas.microsoft.com/office/powerpoint/2010/main" val="188812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16E66B4-AE8E-27F7-4136-6C7AB65FE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83" y="1253352"/>
            <a:ext cx="11957217" cy="435129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6BAAE3F-8A4D-C7FC-ECFF-424C6BF29757}"/>
              </a:ext>
            </a:extLst>
          </p:cNvPr>
          <p:cNvSpPr/>
          <p:nvPr/>
        </p:nvSpPr>
        <p:spPr>
          <a:xfrm>
            <a:off x="0" y="0"/>
            <a:ext cx="1212287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noProof="1"/>
              <a:t>LDES -</a:t>
            </a:r>
            <a:r>
              <a:rPr lang="cs-CZ" sz="2800" b="1" noProof="1">
                <a:effectLst/>
              </a:rPr>
              <a:t> Long-duration energy storage  </a:t>
            </a:r>
            <a:endParaRPr lang="cs-CZ" sz="28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4909AC4-C32D-5EC5-72B7-4838D2D1CB38}"/>
              </a:ext>
            </a:extLst>
          </p:cNvPr>
          <p:cNvSpPr/>
          <p:nvPr/>
        </p:nvSpPr>
        <p:spPr>
          <a:xfrm>
            <a:off x="0" y="777158"/>
            <a:ext cx="1212287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noProof="1"/>
              <a:t>Dává metan hypoteticky (kvantitativně) pro ČR smysl?</a:t>
            </a:r>
            <a:endParaRPr lang="cs-CZ" sz="2800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3903A3F-001A-0F09-9295-4464A4959C3F}"/>
              </a:ext>
            </a:extLst>
          </p:cNvPr>
          <p:cNvSpPr/>
          <p:nvPr/>
        </p:nvSpPr>
        <p:spPr>
          <a:xfrm>
            <a:off x="141031" y="5652659"/>
            <a:ext cx="3286126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b="1" noProof="1"/>
              <a:t>Kvantitativně ANO !</a:t>
            </a:r>
          </a:p>
          <a:p>
            <a:pPr algn="ctr"/>
            <a:r>
              <a:rPr lang="cs-CZ" sz="2000" b="1" noProof="1"/>
              <a:t>2,8 t CO</a:t>
            </a:r>
            <a:r>
              <a:rPr lang="cs-CZ" sz="2000" b="1" baseline="-25000" noProof="1"/>
              <a:t>2</a:t>
            </a:r>
            <a:r>
              <a:rPr lang="cs-CZ" sz="2000" b="1" noProof="1"/>
              <a:t>  =  1 t CH</a:t>
            </a:r>
            <a:r>
              <a:rPr lang="cs-CZ" sz="2000" b="1" baseline="-25000" noProof="1"/>
              <a:t>4</a:t>
            </a:r>
          </a:p>
          <a:p>
            <a:pPr algn="ctr"/>
            <a:r>
              <a:rPr lang="cs-CZ" sz="2000" b="1" noProof="1"/>
              <a:t>  </a:t>
            </a:r>
            <a:r>
              <a:rPr lang="cs-CZ" sz="1600" b="1" noProof="1">
                <a:solidFill>
                  <a:srgbClr val="FF0000"/>
                </a:solidFill>
              </a:rPr>
              <a:t>Kritický bod -  levný „zelený“ vodík </a:t>
            </a:r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E9590C-1CE3-C936-364D-83612AA921AB}"/>
              </a:ext>
            </a:extLst>
          </p:cNvPr>
          <p:cNvSpPr txBox="1"/>
          <p:nvPr/>
        </p:nvSpPr>
        <p:spPr>
          <a:xfrm>
            <a:off x="3427157" y="5652659"/>
            <a:ext cx="32861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Termojaderná fúze</a:t>
            </a:r>
          </a:p>
          <a:p>
            <a:r>
              <a:rPr lang="cs-CZ" sz="1200" dirty="0"/>
              <a:t>Elektrolýza na bázi pevných oxidů SOEC</a:t>
            </a:r>
          </a:p>
          <a:p>
            <a:r>
              <a:rPr lang="cs-CZ" sz="1200" dirty="0"/>
              <a:t>Fotokatalytické štěpení vody (umělý list)</a:t>
            </a:r>
          </a:p>
          <a:p>
            <a:r>
              <a:rPr lang="cs-CZ" sz="1200" dirty="0"/>
              <a:t>Solární vysokoteplotní termochemické cykly</a:t>
            </a:r>
          </a:p>
          <a:p>
            <a:r>
              <a:rPr lang="cs-CZ" sz="1200" dirty="0"/>
              <a:t>Výroba biovodíku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6EA1BE4-F617-6404-77D2-232451B5F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5652659"/>
            <a:ext cx="586740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87588" y="332656"/>
            <a:ext cx="7416824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CO2 Czech </a:t>
            </a:r>
            <a:r>
              <a:rPr lang="cs-CZ" dirty="0" err="1">
                <a:solidFill>
                  <a:schemeClr val="tx1"/>
                </a:solidFill>
              </a:rPr>
              <a:t>Solution</a:t>
            </a:r>
            <a:r>
              <a:rPr lang="cs-CZ" dirty="0">
                <a:solidFill>
                  <a:schemeClr val="tx1"/>
                </a:solidFill>
              </a:rPr>
              <a:t> Group. </a:t>
            </a:r>
            <a:r>
              <a:rPr lang="cs-CZ" dirty="0" err="1">
                <a:solidFill>
                  <a:schemeClr val="tx1"/>
                </a:solidFill>
              </a:rPr>
              <a:t>z.s</a:t>
            </a:r>
            <a:r>
              <a:rPr lang="cs-CZ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847528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dirty="0"/>
              <a:t>Ing. Leoš Gál</a:t>
            </a:r>
          </a:p>
          <a:p>
            <a:r>
              <a:rPr lang="cs-CZ" altLang="cs-CZ" sz="1600" dirty="0">
                <a:hlinkClick r:id="rId3"/>
              </a:rPr>
              <a:t>leos.gal@seznam.cz</a:t>
            </a:r>
            <a:endParaRPr lang="cs-CZ" altLang="cs-CZ" sz="1600" dirty="0"/>
          </a:p>
          <a:p>
            <a:r>
              <a:rPr lang="cs-CZ" altLang="cs-CZ" sz="1600" dirty="0"/>
              <a:t>mobil 00420-736 505012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423" y="1596388"/>
            <a:ext cx="1750348" cy="7992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164055" y="2493534"/>
            <a:ext cx="163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IČO 11641592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47528" y="5079747"/>
            <a:ext cx="125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KONTAKTY: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55840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cs-CZ" sz="1600" dirty="0"/>
              <a:t>Ing. Petr Břenek</a:t>
            </a:r>
          </a:p>
          <a:p>
            <a:r>
              <a:rPr lang="cs-CZ" altLang="cs-CZ" sz="1600" dirty="0">
                <a:hlinkClick r:id="rId5"/>
              </a:rPr>
              <a:t>petr.brenek@pgpt.cz</a:t>
            </a:r>
            <a:endParaRPr lang="cs-CZ" altLang="cs-CZ" sz="1600" dirty="0"/>
          </a:p>
          <a:p>
            <a:r>
              <a:rPr lang="cs-CZ" altLang="cs-CZ" sz="1600" dirty="0"/>
              <a:t>mobil 00420-775 113349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36160" y="5449079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/>
            <a:r>
              <a:rPr lang="cs-CZ" sz="1600" dirty="0"/>
              <a:t>Ing. Jaroslav Suchý</a:t>
            </a:r>
          </a:p>
          <a:p>
            <a:r>
              <a:rPr lang="cs-CZ" altLang="cs-CZ" sz="1600" dirty="0">
                <a:hlinkClick r:id="rId6"/>
              </a:rPr>
              <a:t>jaroslav.suchy@pschp.cz</a:t>
            </a:r>
            <a:endParaRPr lang="cs-CZ" altLang="cs-CZ" sz="1600" dirty="0"/>
          </a:p>
          <a:p>
            <a:r>
              <a:rPr lang="cs-CZ" altLang="cs-CZ" sz="1600" dirty="0"/>
              <a:t> 00420-</a:t>
            </a:r>
            <a:r>
              <a:rPr lang="cs-CZ" sz="1600" dirty="0"/>
              <a:t>724 809 545</a:t>
            </a:r>
            <a:endParaRPr lang="cs-CZ" alt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3395700" y="4128178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/>
              <a:t>Rubeška</a:t>
            </a:r>
            <a:r>
              <a:rPr lang="cs-CZ" dirty="0"/>
              <a:t> 393/7,   Praha 9 – Vysočany,    190 00 Praha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913494" y="4109758"/>
            <a:ext cx="101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ADRESA:</a:t>
            </a:r>
          </a:p>
        </p:txBody>
      </p:sp>
    </p:spTree>
    <p:extLst>
      <p:ext uri="{BB962C8B-B14F-4D97-AF65-F5344CB8AC3E}">
        <p14:creationId xmlns:p14="http://schemas.microsoft.com/office/powerpoint/2010/main" val="2718634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27738DCB-D924-AFE3-6558-2BC57AF1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4" y="1138488"/>
            <a:ext cx="9596997" cy="476971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A80155A6-8217-7FB9-BD81-CC525A0CF4E5}"/>
              </a:ext>
            </a:extLst>
          </p:cNvPr>
          <p:cNvSpPr txBox="1"/>
          <p:nvPr/>
        </p:nvSpPr>
        <p:spPr>
          <a:xfrm>
            <a:off x="3634409" y="6622699"/>
            <a:ext cx="855759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3"/>
              </a:rPr>
              <a:t>https://globalxetfs-co-jp.translate.goog/en/research/short-and-long-duration-energy-storage-essential-to-the-clean-energy-transition/index.html?_x_tr_sl=en&amp;_x_tr_tl=cs&amp;_x_tr_hl=cs&amp;_x_tr_pto=sc</a:t>
            </a:r>
            <a:r>
              <a:rPr lang="cs-CZ" sz="800" dirty="0"/>
              <a:t> 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5BB4225-ED90-199E-440F-AEDC37009303}"/>
              </a:ext>
            </a:extLst>
          </p:cNvPr>
          <p:cNvSpPr/>
          <p:nvPr/>
        </p:nvSpPr>
        <p:spPr>
          <a:xfrm>
            <a:off x="0" y="0"/>
            <a:ext cx="1212287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noProof="1"/>
              <a:t>Odhad vývoje CAPEX pro LDES </a:t>
            </a:r>
            <a:endParaRPr lang="cs-CZ" sz="2400" b="1" noProof="1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135C7E02-BB98-A169-70B1-84B2DAF9C259}"/>
              </a:ext>
            </a:extLst>
          </p:cNvPr>
          <p:cNvSpPr/>
          <p:nvPr/>
        </p:nvSpPr>
        <p:spPr>
          <a:xfrm>
            <a:off x="9731342" y="2330619"/>
            <a:ext cx="1139858" cy="3109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F149710-9278-10D6-F179-B465D24F8192}"/>
              </a:ext>
            </a:extLst>
          </p:cNvPr>
          <p:cNvCxnSpPr/>
          <p:nvPr/>
        </p:nvCxnSpPr>
        <p:spPr>
          <a:xfrm>
            <a:off x="5864087" y="1838739"/>
            <a:ext cx="455212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>
            <a:extLst>
              <a:ext uri="{FF2B5EF4-FFF2-40B4-BE49-F238E27FC236}">
                <a16:creationId xmlns:a16="http://schemas.microsoft.com/office/drawing/2014/main" id="{FB2A8D97-8EC7-5C1A-F851-2535D5617044}"/>
              </a:ext>
            </a:extLst>
          </p:cNvPr>
          <p:cNvSpPr/>
          <p:nvPr/>
        </p:nvSpPr>
        <p:spPr>
          <a:xfrm>
            <a:off x="1493133" y="1856082"/>
            <a:ext cx="6815979" cy="228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AE289BE-6C68-E012-FB57-0770DAFAF468}"/>
              </a:ext>
            </a:extLst>
          </p:cNvPr>
          <p:cNvSpPr/>
          <p:nvPr/>
        </p:nvSpPr>
        <p:spPr>
          <a:xfrm>
            <a:off x="1073426" y="1601471"/>
            <a:ext cx="5198165" cy="254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0687C25-5173-54F9-F694-07BF35B0CB74}"/>
              </a:ext>
            </a:extLst>
          </p:cNvPr>
          <p:cNvSpPr/>
          <p:nvPr/>
        </p:nvSpPr>
        <p:spPr>
          <a:xfrm>
            <a:off x="8716944" y="5435984"/>
            <a:ext cx="2792895" cy="9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Temelín </a:t>
            </a:r>
          </a:p>
          <a:p>
            <a:pPr algn="ctr"/>
            <a:r>
              <a:rPr lang="cs-CZ" dirty="0"/>
              <a:t>1 GW</a:t>
            </a:r>
          </a:p>
          <a:p>
            <a:pPr algn="ctr"/>
            <a:r>
              <a:rPr lang="cs-CZ" dirty="0"/>
              <a:t>15 </a:t>
            </a:r>
            <a:r>
              <a:rPr lang="cs-CZ" dirty="0" err="1"/>
              <a:t>TWh</a:t>
            </a:r>
            <a:r>
              <a:rPr lang="cs-CZ" dirty="0"/>
              <a:t>/rok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D4ADDAA-1F6F-5F67-2C99-565979527EC1}"/>
              </a:ext>
            </a:extLst>
          </p:cNvPr>
          <p:cNvSpPr/>
          <p:nvPr/>
        </p:nvSpPr>
        <p:spPr>
          <a:xfrm>
            <a:off x="1493134" y="2454008"/>
            <a:ext cx="1379276" cy="8855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40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8BBDD07-B80C-248A-2901-5560BEF2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428" y="1255770"/>
            <a:ext cx="3228857" cy="27824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E4F1E3A-5AE7-32F4-330E-68D31654973A}"/>
              </a:ext>
            </a:extLst>
          </p:cNvPr>
          <p:cNvSpPr txBox="1"/>
          <p:nvPr/>
        </p:nvSpPr>
        <p:spPr>
          <a:xfrm>
            <a:off x="6199532" y="6627168"/>
            <a:ext cx="60976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https://energy.ec.europa.eu/system/files/2023-03/SWD_2023_57_1_EN_document_travail_service_part1_v6.pdf</a:t>
            </a:r>
            <a:r>
              <a:rPr lang="cs-CZ" sz="900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98D4A4-39DC-6F6A-4D1D-0CC7E555B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99" y="1201151"/>
            <a:ext cx="4961023" cy="2837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2180547-AB31-BBC4-3DCA-67BDDC08E7E2}"/>
              </a:ext>
            </a:extLst>
          </p:cNvPr>
          <p:cNvSpPr txBox="1"/>
          <p:nvPr/>
        </p:nvSpPr>
        <p:spPr>
          <a:xfrm>
            <a:off x="505499" y="4429486"/>
            <a:ext cx="1089592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dirty="0"/>
              <a:t>Zavádění OZE dosáhne svého plného potenciálu až s aplikací dlouhodobého skladování energie !!!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A5C4C3D-AEF1-03A0-192F-BAD1656E4FD1}"/>
              </a:ext>
            </a:extLst>
          </p:cNvPr>
          <p:cNvSpPr/>
          <p:nvPr/>
        </p:nvSpPr>
        <p:spPr>
          <a:xfrm>
            <a:off x="0" y="0"/>
            <a:ext cx="1212287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noProof="1"/>
              <a:t>LDES -</a:t>
            </a:r>
            <a:r>
              <a:rPr lang="cs-CZ" sz="2800" b="1" noProof="1">
                <a:effectLst/>
              </a:rPr>
              <a:t> Long-duration energy storage  - klíč k udržitelné energetice</a:t>
            </a:r>
            <a:endParaRPr lang="cs-CZ" sz="28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7E098CE-5684-935D-0B80-5236E21F1264}"/>
              </a:ext>
            </a:extLst>
          </p:cNvPr>
          <p:cNvSpPr txBox="1"/>
          <p:nvPr/>
        </p:nvSpPr>
        <p:spPr>
          <a:xfrm>
            <a:off x="704849" y="5215486"/>
            <a:ext cx="100203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2E2E2E"/>
                </a:solidFill>
                <a:latin typeface="ElsevierGulliver"/>
              </a:rPr>
              <a:t>C</a:t>
            </a:r>
            <a:r>
              <a:rPr lang="cs-CZ" b="0" i="0" dirty="0">
                <a:solidFill>
                  <a:srgbClr val="2E2E2E"/>
                </a:solidFill>
                <a:effectLst/>
                <a:latin typeface="ElsevierGulliver"/>
              </a:rPr>
              <a:t>hemické skladování EE - transformuje energii z OZE na udržitelná paliva</a:t>
            </a:r>
            <a:r>
              <a:rPr lang="cs-CZ" dirty="0">
                <a:solidFill>
                  <a:srgbClr val="2E2E2E"/>
                </a:solidFill>
                <a:latin typeface="ElsevierGulliver"/>
              </a:rPr>
              <a:t> (</a:t>
            </a:r>
            <a:r>
              <a:rPr lang="cs-CZ" b="0" i="0" dirty="0">
                <a:solidFill>
                  <a:srgbClr val="2E2E2E"/>
                </a:solidFill>
                <a:effectLst/>
                <a:latin typeface="ElsevierGulliver"/>
              </a:rPr>
              <a:t>vodík a </a:t>
            </a:r>
            <a:r>
              <a:rPr lang="cs-CZ" b="1" i="0" dirty="0">
                <a:solidFill>
                  <a:srgbClr val="2E2E2E"/>
                </a:solidFill>
                <a:effectLst/>
                <a:latin typeface="ElsevierGulliver"/>
              </a:rPr>
              <a:t>vodíkové deriváty</a:t>
            </a:r>
            <a:r>
              <a:rPr lang="cs-CZ" b="0" i="0" dirty="0">
                <a:solidFill>
                  <a:srgbClr val="2E2E2E"/>
                </a:solidFill>
                <a:effectLst/>
                <a:latin typeface="ElsevierGulliver"/>
              </a:rPr>
              <a:t>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6D7CB9D-5AEB-A0E8-DFF1-813FEA6D1269}"/>
              </a:ext>
            </a:extLst>
          </p:cNvPr>
          <p:cNvSpPr txBox="1"/>
          <p:nvPr/>
        </p:nvSpPr>
        <p:spPr>
          <a:xfrm>
            <a:off x="704849" y="5835840"/>
            <a:ext cx="100203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2E2E2E"/>
                </a:solidFill>
                <a:latin typeface="ElsevierGulliver"/>
              </a:rPr>
              <a:t> C</a:t>
            </a:r>
            <a:r>
              <a:rPr lang="cs-CZ" b="0" i="0" dirty="0">
                <a:solidFill>
                  <a:srgbClr val="2E2E2E"/>
                </a:solidFill>
                <a:effectLst/>
                <a:latin typeface="ElsevierGulliver"/>
              </a:rPr>
              <a:t>hemické skladování EE - </a:t>
            </a:r>
            <a:r>
              <a:rPr lang="cs-CZ" dirty="0">
                <a:solidFill>
                  <a:srgbClr val="2E2E2E"/>
                </a:solidFill>
                <a:latin typeface="ElsevierGulliver"/>
              </a:rPr>
              <a:t> </a:t>
            </a:r>
            <a:r>
              <a:rPr lang="cs-CZ" b="0" i="0" dirty="0">
                <a:solidFill>
                  <a:srgbClr val="2E2E2E"/>
                </a:solidFill>
                <a:effectLst/>
                <a:latin typeface="ElsevierGulliver"/>
              </a:rPr>
              <a:t>podporují stávajícími sítě pro přepravu chemických látek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3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9D6C782-732F-CF4B-1889-FF565F69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27" y="1162050"/>
            <a:ext cx="7335126" cy="477586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F235C3E-1040-F124-1368-B7AB712D3C27}"/>
              </a:ext>
            </a:extLst>
          </p:cNvPr>
          <p:cNvSpPr/>
          <p:nvPr/>
        </p:nvSpPr>
        <p:spPr>
          <a:xfrm>
            <a:off x="0" y="0"/>
            <a:ext cx="1212287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noProof="1"/>
              <a:t>Ukládání energie v čase - všeobecně </a:t>
            </a:r>
            <a:endParaRPr lang="cs-CZ" sz="3200" b="1" noProof="1">
              <a:effectLst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1C5C97D-8605-4493-458D-129719D5352D}"/>
              </a:ext>
            </a:extLst>
          </p:cNvPr>
          <p:cNvSpPr txBox="1"/>
          <p:nvPr/>
        </p:nvSpPr>
        <p:spPr>
          <a:xfrm>
            <a:off x="217847" y="6050504"/>
            <a:ext cx="116871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P</a:t>
            </a:r>
            <a:r>
              <a:rPr lang="cs-CZ" dirty="0">
                <a:effectLst/>
              </a:rPr>
              <a:t>ro vyvážení volatility OZE v denních, týdenních, měsíčních časových intervalech budou nezbytné </a:t>
            </a:r>
            <a:r>
              <a:rPr lang="cs-CZ" dirty="0"/>
              <a:t>Všechny typy úložišť !!!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5069301-DE9D-CDEC-9BDB-81B4026D9B99}"/>
              </a:ext>
            </a:extLst>
          </p:cNvPr>
          <p:cNvSpPr/>
          <p:nvPr/>
        </p:nvSpPr>
        <p:spPr>
          <a:xfrm>
            <a:off x="2569122" y="2637571"/>
            <a:ext cx="1631403" cy="276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Backup</a:t>
            </a:r>
          </a:p>
          <a:p>
            <a:pPr algn="ctr"/>
            <a:r>
              <a:rPr lang="cs-CZ" sz="1400" dirty="0"/>
              <a:t>Záložní zdroje</a:t>
            </a:r>
          </a:p>
          <a:p>
            <a:pPr algn="ctr"/>
            <a:r>
              <a:rPr lang="cs-CZ" sz="1100" dirty="0"/>
              <a:t>(řád hodin)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C98FA4E-8F6C-3760-549E-70170CE8F82A}"/>
              </a:ext>
            </a:extLst>
          </p:cNvPr>
          <p:cNvSpPr/>
          <p:nvPr/>
        </p:nvSpPr>
        <p:spPr>
          <a:xfrm>
            <a:off x="4200610" y="2637571"/>
            <a:ext cx="2047790" cy="2762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Grid support</a:t>
            </a:r>
          </a:p>
          <a:p>
            <a:pPr algn="ctr"/>
            <a:r>
              <a:rPr lang="cs-CZ" sz="1400" dirty="0"/>
              <a:t>Podpůrné zdroje</a:t>
            </a:r>
          </a:p>
          <a:p>
            <a:pPr algn="ctr"/>
            <a:r>
              <a:rPr lang="cs-CZ" sz="1100" dirty="0"/>
              <a:t>(řád dní)</a:t>
            </a:r>
          </a:p>
          <a:p>
            <a:pPr algn="ctr"/>
            <a:endParaRPr lang="cs-CZ" sz="14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F3A5B3-D89E-0468-F7C8-17A49817E423}"/>
              </a:ext>
            </a:extLst>
          </p:cNvPr>
          <p:cNvSpPr/>
          <p:nvPr/>
        </p:nvSpPr>
        <p:spPr>
          <a:xfrm>
            <a:off x="5426625" y="1162049"/>
            <a:ext cx="3584025" cy="233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Bulk Power Management</a:t>
            </a:r>
          </a:p>
          <a:p>
            <a:pPr algn="ctr"/>
            <a:r>
              <a:rPr lang="cs-CZ" sz="1400" dirty="0"/>
              <a:t>Dlouhodobé uložení EE</a:t>
            </a:r>
          </a:p>
          <a:p>
            <a:pPr algn="ctr"/>
            <a:r>
              <a:rPr lang="cs-CZ" sz="1400" dirty="0"/>
              <a:t>(řád měsíců)</a:t>
            </a:r>
          </a:p>
          <a:p>
            <a:pPr algn="ctr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745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76F2FB6-562D-EBE2-3850-955058D07723}"/>
              </a:ext>
            </a:extLst>
          </p:cNvPr>
          <p:cNvSpPr/>
          <p:nvPr/>
        </p:nvSpPr>
        <p:spPr>
          <a:xfrm>
            <a:off x="6468006" y="1038435"/>
            <a:ext cx="320992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noProof="1"/>
              <a:t>Power to metan CH4</a:t>
            </a:r>
            <a:endParaRPr lang="cs-CZ" sz="2400" b="1" noProof="1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9A387B3-D1F8-ADCE-7458-9F2F22109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41" y="2294141"/>
            <a:ext cx="5146876" cy="298584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F76EB8F-D043-2AC9-48BE-9A48CC6A2359}"/>
              </a:ext>
            </a:extLst>
          </p:cNvPr>
          <p:cNvSpPr/>
          <p:nvPr/>
        </p:nvSpPr>
        <p:spPr>
          <a:xfrm>
            <a:off x="0" y="0"/>
            <a:ext cx="1212287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noProof="1"/>
              <a:t>LDES -</a:t>
            </a:r>
            <a:r>
              <a:rPr lang="cs-CZ" sz="2800" b="1" noProof="1">
                <a:effectLst/>
              </a:rPr>
              <a:t> Long-duration energy storage  (EE &amp; H2)  </a:t>
            </a:r>
            <a:endParaRPr lang="cs-CZ" sz="2800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80D2979-74B5-5747-0A85-5D21783DD6D2}"/>
              </a:ext>
            </a:extLst>
          </p:cNvPr>
          <p:cNvSpPr txBox="1"/>
          <p:nvPr/>
        </p:nvSpPr>
        <p:spPr>
          <a:xfrm>
            <a:off x="4853301" y="2006793"/>
            <a:ext cx="1453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78 % dusík</a:t>
            </a:r>
          </a:p>
          <a:p>
            <a:r>
              <a:rPr lang="cs-CZ" sz="1200" dirty="0"/>
              <a:t>21 % kyslík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0,04 % oxid uhličitý</a:t>
            </a:r>
          </a:p>
          <a:p>
            <a:r>
              <a:rPr lang="cs-CZ" sz="1200" dirty="0"/>
              <a:t>1 % vzácné plyny</a:t>
            </a:r>
          </a:p>
        </p:txBody>
      </p:sp>
      <p:sp>
        <p:nvSpPr>
          <p:cNvPr id="10" name="Šipka: doprava, šrafovaná 9">
            <a:extLst>
              <a:ext uri="{FF2B5EF4-FFF2-40B4-BE49-F238E27FC236}">
                <a16:creationId xmlns:a16="http://schemas.microsoft.com/office/drawing/2014/main" id="{A16FC3D7-F771-49D1-0AB5-CDF532C07C4B}"/>
              </a:ext>
            </a:extLst>
          </p:cNvPr>
          <p:cNvSpPr/>
          <p:nvPr/>
        </p:nvSpPr>
        <p:spPr>
          <a:xfrm>
            <a:off x="4853301" y="6338288"/>
            <a:ext cx="6211499" cy="685800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Dnešní prezentace  z hlediska LDES -   METAN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A11615FF-F75B-93F7-6002-BA924EDBD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04" y="892942"/>
            <a:ext cx="3025402" cy="192040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EA879EA-A0E1-3AA9-BF1A-5FE06F1F7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04" y="3516551"/>
            <a:ext cx="3200677" cy="1806097"/>
          </a:xfrm>
          <a:prstGeom prst="rect">
            <a:avLst/>
          </a:prstGeom>
        </p:spPr>
      </p:pic>
      <p:sp>
        <p:nvSpPr>
          <p:cNvPr id="24" name="Obdélník 23">
            <a:extLst>
              <a:ext uri="{FF2B5EF4-FFF2-40B4-BE49-F238E27FC236}">
                <a16:creationId xmlns:a16="http://schemas.microsoft.com/office/drawing/2014/main" id="{DB82407E-D9D1-B7B5-51AB-8B42F45B1C78}"/>
              </a:ext>
            </a:extLst>
          </p:cNvPr>
          <p:cNvSpPr/>
          <p:nvPr/>
        </p:nvSpPr>
        <p:spPr>
          <a:xfrm>
            <a:off x="711200" y="892942"/>
            <a:ext cx="3378200" cy="1920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Ukládání EE</a:t>
            </a:r>
          </a:p>
          <a:p>
            <a:pPr algn="ctr"/>
            <a:r>
              <a:rPr lang="cs-CZ" dirty="0"/>
              <a:t>Čpavek</a:t>
            </a:r>
          </a:p>
          <a:p>
            <a:pPr algn="ctr"/>
            <a:r>
              <a:rPr lang="cs-CZ" dirty="0"/>
              <a:t>NH</a:t>
            </a:r>
            <a:r>
              <a:rPr lang="cs-CZ" baseline="-25000" dirty="0"/>
              <a:t>3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948E08C-A481-E98B-0AC2-726CBF781001}"/>
              </a:ext>
            </a:extLst>
          </p:cNvPr>
          <p:cNvSpPr/>
          <p:nvPr/>
        </p:nvSpPr>
        <p:spPr>
          <a:xfrm>
            <a:off x="711200" y="3459396"/>
            <a:ext cx="3378200" cy="1920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Ukládání EE</a:t>
            </a:r>
          </a:p>
          <a:p>
            <a:pPr algn="ctr"/>
            <a:r>
              <a:rPr lang="cs-CZ" dirty="0"/>
              <a:t>Methanol</a:t>
            </a:r>
          </a:p>
          <a:p>
            <a:pPr algn="ctr"/>
            <a:r>
              <a:rPr lang="cs-CZ" dirty="0"/>
              <a:t>CH</a:t>
            </a:r>
            <a:r>
              <a:rPr lang="cs-CZ" baseline="-25000" dirty="0"/>
              <a:t>3</a:t>
            </a:r>
            <a:r>
              <a:rPr lang="cs-CZ" dirty="0"/>
              <a:t>OH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B8093194-E28B-9719-216E-427C99DF93CF}"/>
              </a:ext>
            </a:extLst>
          </p:cNvPr>
          <p:cNvSpPr/>
          <p:nvPr/>
        </p:nvSpPr>
        <p:spPr>
          <a:xfrm>
            <a:off x="4853301" y="892942"/>
            <a:ext cx="5824280" cy="44868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Ukládání EE</a:t>
            </a:r>
          </a:p>
          <a:p>
            <a:pPr algn="ctr"/>
            <a:r>
              <a:rPr lang="cs-CZ" sz="3600" dirty="0"/>
              <a:t>Metan</a:t>
            </a:r>
          </a:p>
          <a:p>
            <a:pPr algn="ctr"/>
            <a:r>
              <a:rPr lang="cs-CZ" sz="3600" dirty="0"/>
              <a:t>CH</a:t>
            </a:r>
            <a:r>
              <a:rPr lang="cs-CZ" sz="3600" baseline="-25000" dirty="0"/>
              <a:t>4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A6F5C8B-2F96-8800-B588-B30BD2B9633A}"/>
              </a:ext>
            </a:extLst>
          </p:cNvPr>
          <p:cNvSpPr txBox="1"/>
          <p:nvPr/>
        </p:nvSpPr>
        <p:spPr>
          <a:xfrm>
            <a:off x="0" y="6634650"/>
            <a:ext cx="3674533" cy="22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6"/>
              </a:rPr>
              <a:t>https://arena.gov.au/assets/2021/03/csiro-hydrogen-to-ammonia-july-2020.pdf</a:t>
            </a:r>
            <a:r>
              <a:rPr lang="cs-CZ" sz="800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A7A1AA2-CD9A-ADB4-51BA-07AA0175BAB2}"/>
              </a:ext>
            </a:extLst>
          </p:cNvPr>
          <p:cNvSpPr txBox="1"/>
          <p:nvPr/>
        </p:nvSpPr>
        <p:spPr>
          <a:xfrm>
            <a:off x="4853302" y="5379802"/>
            <a:ext cx="582428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dirty="0"/>
              <a:t>ČEPS </a:t>
            </a:r>
          </a:p>
          <a:p>
            <a:r>
              <a:rPr lang="cs-CZ" sz="1400" dirty="0"/>
              <a:t>                 - přebírá Net4Gas  - tuzemskou síť páteřních plynovodů</a:t>
            </a:r>
          </a:p>
          <a:p>
            <a:r>
              <a:rPr lang="cs-CZ" sz="1400" dirty="0"/>
              <a:t>                -  6 zásobníků na cca 3 mld m</a:t>
            </a:r>
            <a:r>
              <a:rPr lang="cs-CZ" sz="1400" baseline="30000" dirty="0"/>
              <a:t>3</a:t>
            </a:r>
            <a:r>
              <a:rPr lang="cs-CZ" sz="1400" dirty="0"/>
              <a:t> za cca 9 mld CZK</a:t>
            </a:r>
          </a:p>
          <a:p>
            <a:r>
              <a:rPr lang="cs-CZ" sz="1400" dirty="0"/>
              <a:t>MND – Komárek</a:t>
            </a:r>
          </a:p>
          <a:p>
            <a:r>
              <a:rPr lang="cs-CZ" sz="1400" dirty="0"/>
              <a:t>                 - zvyšuje podíl v MGS (Moravia </a:t>
            </a:r>
            <a:r>
              <a:rPr lang="cs-CZ" sz="1400" dirty="0" err="1"/>
              <a:t>Gas</a:t>
            </a:r>
            <a:r>
              <a:rPr lang="cs-CZ" sz="1400" dirty="0"/>
              <a:t> </a:t>
            </a:r>
            <a:r>
              <a:rPr lang="cs-CZ" sz="1400" dirty="0" err="1"/>
              <a:t>Storage</a:t>
            </a:r>
            <a:r>
              <a:rPr lang="cs-CZ" sz="1400" dirty="0"/>
              <a:t>) nad 50% </a:t>
            </a:r>
          </a:p>
        </p:txBody>
      </p:sp>
    </p:spTree>
    <p:extLst>
      <p:ext uri="{BB962C8B-B14F-4D97-AF65-F5344CB8AC3E}">
        <p14:creationId xmlns:p14="http://schemas.microsoft.com/office/powerpoint/2010/main" val="42327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24" grpId="0" animBg="1"/>
      <p:bldP spid="25" grpId="0" animBg="1"/>
      <p:bldP spid="2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992397" y="66425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>
                <a:hlinkClick r:id="rId2"/>
              </a:rPr>
              <a:t>http://www.greencarcongress.com/2017/08/20170824-basf.html</a:t>
            </a:r>
            <a:endParaRPr lang="cs-CZ" sz="800" dirty="0"/>
          </a:p>
          <a:p>
            <a:endParaRPr lang="cs-CZ" sz="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500" y="1700808"/>
            <a:ext cx="64484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26" y="671132"/>
            <a:ext cx="2809541" cy="112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923565" y="3951387"/>
            <a:ext cx="2582058" cy="375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CAES – Compressed air energy storage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888583" y="4505296"/>
            <a:ext cx="2594129" cy="280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Batteries 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923565" y="4941168"/>
            <a:ext cx="2559146" cy="303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Fly wheels </a:t>
            </a:r>
            <a:endParaRPr lang="cs-CZ" sz="1100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888583" y="3284984"/>
            <a:ext cx="2594129" cy="5288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noProof="1">
                <a:solidFill>
                  <a:schemeClr val="tx1"/>
                </a:solidFill>
              </a:rPr>
              <a:t>PHES -  Pumped Heat Electrical Storage</a:t>
            </a:r>
          </a:p>
          <a:p>
            <a:r>
              <a:rPr lang="cs-CZ" sz="800" noProof="1">
                <a:solidFill>
                  <a:schemeClr val="tx1"/>
                </a:solidFill>
              </a:rPr>
              <a:t>Přečerpávací stanice (reverzní teplotní výměníky)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7888582" y="2821818"/>
            <a:ext cx="2561850" cy="2803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tx1"/>
                </a:solidFill>
              </a:rPr>
              <a:t>H2 - hydrogen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7923565" y="2319504"/>
            <a:ext cx="2526867" cy="2803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tx1"/>
                </a:solidFill>
              </a:rPr>
              <a:t>Metan - metanol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7DAD722-6C57-5007-8AC7-2DCB433C8052}"/>
              </a:ext>
            </a:extLst>
          </p:cNvPr>
          <p:cNvSpPr/>
          <p:nvPr/>
        </p:nvSpPr>
        <p:spPr>
          <a:xfrm>
            <a:off x="0" y="0"/>
            <a:ext cx="1212287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noProof="1"/>
              <a:t>LDES -</a:t>
            </a:r>
            <a:r>
              <a:rPr lang="cs-CZ" sz="3200" b="1" noProof="1">
                <a:effectLst/>
              </a:rPr>
              <a:t> Long-duration energy storage  BASF</a:t>
            </a:r>
            <a:r>
              <a:rPr lang="en-US" sz="3200" b="1" dirty="0"/>
              <a:t> </a:t>
            </a:r>
            <a:r>
              <a:rPr lang="en-US" sz="2800" b="1" dirty="0"/>
              <a:t>+ </a:t>
            </a:r>
            <a:r>
              <a:rPr lang="en-US" sz="2800" b="1" dirty="0" err="1"/>
              <a:t>bse</a:t>
            </a:r>
            <a:r>
              <a:rPr lang="en-US" sz="2800" b="1" dirty="0"/>
              <a:t> Engineering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0354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6A0B017-6F56-6BB4-5387-73768A049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47810"/>
            <a:ext cx="7630924" cy="5848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F0C187D-E4E0-A732-307F-7DBE2DA05AF1}"/>
              </a:ext>
            </a:extLst>
          </p:cNvPr>
          <p:cNvSpPr/>
          <p:nvPr/>
        </p:nvSpPr>
        <p:spPr>
          <a:xfrm>
            <a:off x="0" y="494922"/>
            <a:ext cx="12305122" cy="675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LOGIKA ENERGY </a:t>
            </a:r>
            <a:r>
              <a:rPr lang="cs-CZ" sz="2800" b="1" dirty="0" err="1">
                <a:solidFill>
                  <a:schemeClr val="tx1"/>
                </a:solidFill>
              </a:rPr>
              <a:t>COUPLINGu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D34C357E-D546-51C6-8146-3CB226D3A1E2}"/>
              </a:ext>
            </a:extLst>
          </p:cNvPr>
          <p:cNvSpPr/>
          <p:nvPr/>
        </p:nvSpPr>
        <p:spPr>
          <a:xfrm>
            <a:off x="4665133" y="4581129"/>
            <a:ext cx="914400" cy="40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ELEKTROLYZER</a:t>
            </a:r>
          </a:p>
        </p:txBody>
      </p:sp>
      <p:pic>
        <p:nvPicPr>
          <p:cNvPr id="5" name="Picture 2">
            <a:hlinkClick r:id="rId4"/>
            <a:extLst>
              <a:ext uri="{FF2B5EF4-FFF2-40B4-BE49-F238E27FC236}">
                <a16:creationId xmlns:a16="http://schemas.microsoft.com/office/drawing/2014/main" id="{A3255C17-4B14-187D-2648-D97A27EC0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72" y="4581129"/>
            <a:ext cx="1280911" cy="1248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4805FC-E532-17BA-213D-BF31F54CD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78" y="3040419"/>
            <a:ext cx="2401805" cy="1351016"/>
          </a:xfrm>
          <a:prstGeom prst="rect">
            <a:avLst/>
          </a:prstGeom>
        </p:spPr>
      </p:pic>
      <p:sp>
        <p:nvSpPr>
          <p:cNvPr id="9" name="TextovéPole 8">
            <a:hlinkClick r:id="rId7"/>
            <a:extLst>
              <a:ext uri="{FF2B5EF4-FFF2-40B4-BE49-F238E27FC236}">
                <a16:creationId xmlns:a16="http://schemas.microsoft.com/office/drawing/2014/main" id="{A2BB29C4-F97E-9E83-1023-FD09C9BF6EC4}"/>
              </a:ext>
            </a:extLst>
          </p:cNvPr>
          <p:cNvSpPr txBox="1"/>
          <p:nvPr/>
        </p:nvSpPr>
        <p:spPr>
          <a:xfrm>
            <a:off x="10234028" y="1697725"/>
            <a:ext cx="1355992" cy="600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100" b="0" i="0" dirty="0" err="1">
                <a:solidFill>
                  <a:srgbClr val="34312D"/>
                </a:solidFill>
                <a:effectLst/>
              </a:rPr>
              <a:t>Wilhelmshaven</a:t>
            </a:r>
            <a:endParaRPr lang="cs-CZ" sz="1100" b="0" i="0" dirty="0">
              <a:solidFill>
                <a:srgbClr val="34312D"/>
              </a:solidFill>
              <a:effectLst/>
            </a:endParaRPr>
          </a:p>
          <a:p>
            <a:r>
              <a:rPr lang="cs-CZ" sz="1100" dirty="0">
                <a:solidFill>
                  <a:srgbClr val="34312D"/>
                </a:solidFill>
              </a:rPr>
              <a:t>ELEKTROLYZER 2028</a:t>
            </a:r>
            <a:endParaRPr lang="cs-CZ" sz="1100" b="0" i="0" dirty="0">
              <a:solidFill>
                <a:srgbClr val="34312D"/>
              </a:solidFill>
              <a:effectLst/>
            </a:endParaRPr>
          </a:p>
          <a:p>
            <a:r>
              <a:rPr lang="cs-CZ" sz="1100" dirty="0">
                <a:solidFill>
                  <a:srgbClr val="34312D"/>
                </a:solidFill>
              </a:rPr>
              <a:t>500 MW, 1 GW</a:t>
            </a:r>
            <a:endParaRPr lang="cs-CZ" sz="11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0F9984B-7EC3-405B-6AE0-F5D4101146C4}"/>
              </a:ext>
            </a:extLst>
          </p:cNvPr>
          <p:cNvSpPr txBox="1"/>
          <p:nvPr/>
        </p:nvSpPr>
        <p:spPr>
          <a:xfrm>
            <a:off x="1328058" y="6504018"/>
            <a:ext cx="97862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Energie ve formě plynu vyžaduje přibližně stokrát menší objem než voda v přečerpávací stanici.</a:t>
            </a:r>
          </a:p>
        </p:txBody>
      </p:sp>
    </p:spTree>
    <p:extLst>
      <p:ext uri="{BB962C8B-B14F-4D97-AF65-F5344CB8AC3E}">
        <p14:creationId xmlns:p14="http://schemas.microsoft.com/office/powerpoint/2010/main" val="1343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DB292F49-FF70-490E-806A-9DAB27D80A3C}"/>
              </a:ext>
            </a:extLst>
          </p:cNvPr>
          <p:cNvSpPr txBox="1"/>
          <p:nvPr/>
        </p:nvSpPr>
        <p:spPr>
          <a:xfrm>
            <a:off x="9065087" y="6679361"/>
            <a:ext cx="31631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3" action="ppaction://hlinkfile"/>
              </a:rPr>
              <a:t>file:///C:/Users/leosg/Downloads/energies-14-06594-v2-2.pdf</a:t>
            </a:r>
            <a:r>
              <a:rPr lang="cs-CZ" sz="900" dirty="0"/>
              <a:t>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C95B143-5485-99FC-DFCE-BB853B6E06A1}"/>
              </a:ext>
            </a:extLst>
          </p:cNvPr>
          <p:cNvSpPr txBox="1"/>
          <p:nvPr/>
        </p:nvSpPr>
        <p:spPr>
          <a:xfrm>
            <a:off x="560475" y="6113887"/>
            <a:ext cx="4447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/>
              <a:t>Produkuje přibližně 1 000 tun SNG/rok = cca 1,3 mil m</a:t>
            </a:r>
            <a:r>
              <a:rPr lang="cs-CZ" sz="1400" baseline="30000" dirty="0"/>
              <a:t>3</a:t>
            </a:r>
            <a:r>
              <a:rPr lang="cs-CZ" sz="1400" dirty="0"/>
              <a:t> </a:t>
            </a:r>
          </a:p>
          <a:p>
            <a:pPr algn="ctr"/>
            <a:r>
              <a:rPr lang="cs-CZ" sz="1400" dirty="0"/>
              <a:t>Transfer cca 2 800 tun CO₂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25A303D-E9C0-7E91-267A-E9C632E2D3F6}"/>
              </a:ext>
            </a:extLst>
          </p:cNvPr>
          <p:cNvSpPr/>
          <p:nvPr/>
        </p:nvSpPr>
        <p:spPr>
          <a:xfrm>
            <a:off x="0" y="0"/>
            <a:ext cx="12192000" cy="7572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400" b="1" dirty="0">
                <a:solidFill>
                  <a:schemeClr val="tx1"/>
                </a:solidFill>
              </a:rPr>
              <a:t>Vývojové kroky - </a:t>
            </a:r>
            <a:r>
              <a:rPr lang="cs-CZ" sz="4400" b="1" dirty="0" err="1">
                <a:solidFill>
                  <a:schemeClr val="tx1"/>
                </a:solidFill>
              </a:rPr>
              <a:t>Power</a:t>
            </a:r>
            <a:r>
              <a:rPr lang="cs-CZ" sz="4400" b="1" dirty="0">
                <a:solidFill>
                  <a:schemeClr val="tx1"/>
                </a:solidFill>
              </a:rPr>
              <a:t> to SNG  </a:t>
            </a:r>
            <a:r>
              <a:rPr lang="cs-CZ" sz="2800" b="1" dirty="0">
                <a:solidFill>
                  <a:schemeClr val="tx1"/>
                </a:solidFill>
              </a:rPr>
              <a:t>(GERMANY)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5D157B-24C1-849D-461C-F909652F4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572" y="116710"/>
            <a:ext cx="1047750" cy="5238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F0FFB6F-7C90-FE6B-A71F-920259FD6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990" y="137948"/>
            <a:ext cx="1047751" cy="50263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B20988EC-8005-1994-3E15-F67CC029C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88" y="949041"/>
            <a:ext cx="3199346" cy="2298121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6BC5A3F9-9EB5-9597-8A42-B11EC1C87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755" y="947433"/>
            <a:ext cx="3199346" cy="253822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F19A691-7E61-C313-01C5-DABFA74915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618" y="899943"/>
            <a:ext cx="4250525" cy="3088616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8BAC8DB1-3B41-1F10-35F3-28524E9C9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5" y="796025"/>
            <a:ext cx="4447668" cy="521266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1CD4ECAF-CD52-7B1F-8417-59D2EACC05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8352" y="914707"/>
            <a:ext cx="5187038" cy="28679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FC2B58D7-8849-8526-D6AA-51D482801E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8351" y="3836160"/>
            <a:ext cx="5187038" cy="2905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6F44740-858B-1D12-6708-7C86ACACDB86}"/>
              </a:ext>
            </a:extLst>
          </p:cNvPr>
          <p:cNvSpPr txBox="1"/>
          <p:nvPr/>
        </p:nvSpPr>
        <p:spPr>
          <a:xfrm>
            <a:off x="725083" y="6629029"/>
            <a:ext cx="400795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hlinkClick r:id="rId12"/>
              </a:rPr>
              <a:t>https://www.youtube.com/watch?v=csGPJsiq5ow&amp;t=83s&amp;ab_channel=convexZTGmbH</a:t>
            </a:r>
            <a:r>
              <a:rPr lang="cs-CZ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966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C58904C-2FAF-378E-6C98-016E6CED2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833" y="800494"/>
            <a:ext cx="5122334" cy="3217622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7C9F90A-EAE2-87D6-3865-FDAA35EEC7FC}"/>
              </a:ext>
            </a:extLst>
          </p:cNvPr>
          <p:cNvSpPr/>
          <p:nvPr/>
        </p:nvSpPr>
        <p:spPr>
          <a:xfrm>
            <a:off x="1524000" y="138192"/>
            <a:ext cx="9144000" cy="6623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</a:rPr>
              <a:t>EFEKTIVITA - </a:t>
            </a:r>
            <a:r>
              <a:rPr lang="en-US" sz="2800" dirty="0">
                <a:solidFill>
                  <a:schemeClr val="tx1"/>
                </a:solidFill>
              </a:rPr>
              <a:t>using methane as a chemical </a:t>
            </a:r>
            <a:r>
              <a:rPr lang="cs-CZ" sz="2800" dirty="0" err="1">
                <a:solidFill>
                  <a:schemeClr val="tx1"/>
                </a:solidFill>
              </a:rPr>
              <a:t>energy</a:t>
            </a:r>
            <a:r>
              <a:rPr lang="cs-CZ" sz="2800" dirty="0">
                <a:solidFill>
                  <a:schemeClr val="tx1"/>
                </a:solidFill>
              </a:rPr>
              <a:t> </a:t>
            </a:r>
            <a:r>
              <a:rPr lang="cs-CZ" sz="2800" dirty="0" err="1">
                <a:solidFill>
                  <a:schemeClr val="tx1"/>
                </a:solidFill>
              </a:rPr>
              <a:t>storage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EF24EDA-902E-A772-4D7E-7FC6F47CFCEC}"/>
              </a:ext>
            </a:extLst>
          </p:cNvPr>
          <p:cNvSpPr txBox="1"/>
          <p:nvPr/>
        </p:nvSpPr>
        <p:spPr>
          <a:xfrm>
            <a:off x="1659467" y="4220095"/>
            <a:ext cx="8873066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B3B3B"/>
                </a:solidFill>
                <a:effectLst/>
              </a:rPr>
              <a:t>Skladování obnovitelné </a:t>
            </a:r>
            <a:r>
              <a:rPr lang="cs-CZ" dirty="0">
                <a:solidFill>
                  <a:srgbClr val="3B3B3B"/>
                </a:solidFill>
              </a:rPr>
              <a:t>EE</a:t>
            </a:r>
            <a:r>
              <a:rPr lang="cs-CZ" b="0" i="0" dirty="0">
                <a:solidFill>
                  <a:srgbClr val="3B3B3B"/>
                </a:solidFill>
                <a:effectLst/>
              </a:rPr>
              <a:t> v molekulách </a:t>
            </a:r>
            <a:r>
              <a:rPr lang="cs-CZ" dirty="0">
                <a:solidFill>
                  <a:srgbClr val="3B3B3B"/>
                </a:solidFill>
              </a:rPr>
              <a:t>řeší</a:t>
            </a:r>
            <a:r>
              <a:rPr lang="cs-CZ" b="0" i="0" dirty="0">
                <a:solidFill>
                  <a:srgbClr val="3B3B3B"/>
                </a:solidFill>
                <a:effectLst/>
              </a:rPr>
              <a:t> dva problémy najednou: </a:t>
            </a:r>
            <a:endParaRPr lang="cs-CZ" dirty="0">
              <a:solidFill>
                <a:srgbClr val="3B3B3B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b="0" i="0" dirty="0">
                <a:solidFill>
                  <a:srgbClr val="3B3B3B"/>
                </a:solidFill>
                <a:effectLst/>
              </a:rPr>
              <a:t>PRŮMYSL - CO</a:t>
            </a:r>
            <a:r>
              <a:rPr lang="cs-CZ" b="0" i="0" baseline="-25000" dirty="0">
                <a:solidFill>
                  <a:srgbClr val="3B3B3B"/>
                </a:solidFill>
                <a:effectLst/>
              </a:rPr>
              <a:t>2</a:t>
            </a:r>
            <a:r>
              <a:rPr lang="cs-CZ" b="0" i="0" dirty="0">
                <a:solidFill>
                  <a:srgbClr val="3B3B3B"/>
                </a:solidFill>
                <a:effectLst/>
              </a:rPr>
              <a:t> může být využit jako vstupní surovina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3B3B3B"/>
                </a:solidFill>
              </a:rPr>
              <a:t>ENERGETIKA - S</a:t>
            </a:r>
            <a:r>
              <a:rPr lang="cs-CZ" b="0" i="0" dirty="0">
                <a:solidFill>
                  <a:srgbClr val="3B3B3B"/>
                </a:solidFill>
                <a:effectLst/>
              </a:rPr>
              <a:t>chopnost skladovat elektřinu z OZE v chemických vazbách DLOUHODOBĚ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D813B0-56F7-49BE-7E11-733B35310D36}"/>
              </a:ext>
            </a:extLst>
          </p:cNvPr>
          <p:cNvSpPr txBox="1"/>
          <p:nvPr/>
        </p:nvSpPr>
        <p:spPr>
          <a:xfrm>
            <a:off x="1659467" y="5345404"/>
            <a:ext cx="887306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dirty="0"/>
              <a:t>Skladování metanu je cca desetkrát levnější než skladování vodíku.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5C79D0-84CC-289F-DA05-CDAD687DFBAD}"/>
              </a:ext>
            </a:extLst>
          </p:cNvPr>
          <p:cNvSpPr txBox="1"/>
          <p:nvPr/>
        </p:nvSpPr>
        <p:spPr>
          <a:xfrm>
            <a:off x="5329766" y="6627168"/>
            <a:ext cx="52620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3"/>
              </a:rPr>
              <a:t>https://www.uu.nl/en/news/methane-promising-route-for-storage-of-renewable-energy-from-sun-and-wind</a:t>
            </a:r>
            <a:r>
              <a:rPr lang="cs-CZ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4417C81-32C3-4F71-1FE2-7ED8B67A9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5" y="2013995"/>
            <a:ext cx="5335043" cy="324551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7C3D6BE-5D6D-E283-C00A-8FDAA40AAE09}"/>
              </a:ext>
            </a:extLst>
          </p:cNvPr>
          <p:cNvSpPr txBox="1"/>
          <p:nvPr/>
        </p:nvSpPr>
        <p:spPr>
          <a:xfrm>
            <a:off x="532435" y="5321062"/>
            <a:ext cx="51160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https://ieefa.org/resources/smarter-use-lng-infrastructure-crucial-future-without-russian-gas</a:t>
            </a:r>
            <a:r>
              <a:rPr lang="cs-CZ" sz="1000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F25568A-8FC6-D140-98AA-448D446C3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74" y="2013995"/>
            <a:ext cx="4559810" cy="324551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3F50952-304C-31E1-B14A-DC1EC5648D81}"/>
              </a:ext>
            </a:extLst>
          </p:cNvPr>
          <p:cNvSpPr txBox="1"/>
          <p:nvPr/>
        </p:nvSpPr>
        <p:spPr>
          <a:xfrm>
            <a:off x="6666174" y="1015533"/>
            <a:ext cx="455981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b="1" noProof="1"/>
              <a:t>Trans-European natural gas network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D9E8B93-6F3F-49B3-3B44-3673C4761A33}"/>
              </a:ext>
            </a:extLst>
          </p:cNvPr>
          <p:cNvSpPr txBox="1"/>
          <p:nvPr/>
        </p:nvSpPr>
        <p:spPr>
          <a:xfrm>
            <a:off x="6666174" y="5259507"/>
            <a:ext cx="46885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dirty="0">
                <a:hlinkClick r:id="rId5"/>
              </a:rPr>
              <a:t>https://www.researchgate.net/figure/Colour-online-Trans-European-natural-gas-network-Link-thickness-is-proportional-to-the_fig4_26720900</a:t>
            </a:r>
            <a:r>
              <a:rPr lang="cs-CZ" sz="900" dirty="0"/>
              <a:t> 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237ED71-CD7C-445F-CDC8-F8933542763E}"/>
              </a:ext>
            </a:extLst>
          </p:cNvPr>
          <p:cNvSpPr txBox="1"/>
          <p:nvPr/>
        </p:nvSpPr>
        <p:spPr>
          <a:xfrm>
            <a:off x="752354" y="1086169"/>
            <a:ext cx="48960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EU terminály LNG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C215EDF-25F7-A4BE-76A0-86B56D0F279D}"/>
              </a:ext>
            </a:extLst>
          </p:cNvPr>
          <p:cNvSpPr/>
          <p:nvPr/>
        </p:nvSpPr>
        <p:spPr>
          <a:xfrm>
            <a:off x="0" y="0"/>
            <a:ext cx="1212287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effectLst/>
              </a:rPr>
              <a:t>Situace NG &gt; EU 2023</a:t>
            </a:r>
            <a:endParaRPr lang="cs-CZ" sz="2400" b="1" noProof="1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2BDFC4-0259-C546-2E33-D277DC6B7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174" y="1384865"/>
            <a:ext cx="4892948" cy="540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1109</Words>
  <Application>Microsoft Office PowerPoint</Application>
  <PresentationFormat>Širokoúhlá obrazovka</PresentationFormat>
  <Paragraphs>230</Paragraphs>
  <Slides>19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ElsevierGulliver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Leoš Gál</dc:creator>
  <cp:lastModifiedBy>Leoš Gál</cp:lastModifiedBy>
  <cp:revision>40</cp:revision>
  <dcterms:created xsi:type="dcterms:W3CDTF">2023-05-29T07:52:58Z</dcterms:created>
  <dcterms:modified xsi:type="dcterms:W3CDTF">2023-10-31T06:01:23Z</dcterms:modified>
</cp:coreProperties>
</file>